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1" r:id="rId5"/>
    <p:sldId id="271" r:id="rId6"/>
    <p:sldId id="262" r:id="rId7"/>
    <p:sldId id="278" r:id="rId8"/>
    <p:sldId id="273" r:id="rId9"/>
    <p:sldId id="274" r:id="rId10"/>
    <p:sldId id="264" r:id="rId11"/>
    <p:sldId id="263" r:id="rId12"/>
    <p:sldId id="276" r:id="rId13"/>
    <p:sldId id="277" r:id="rId14"/>
    <p:sldId id="265" r:id="rId15"/>
    <p:sldId id="266" r:id="rId16"/>
    <p:sldId id="270" r:id="rId17"/>
    <p:sldId id="259" r:id="rId18"/>
    <p:sldId id="26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hmet" initials="M" lastIdx="1" clrIdx="0">
    <p:extLst>
      <p:ext uri="{19B8F6BF-5375-455C-9EA6-DF929625EA0E}">
        <p15:presenceInfo xmlns:p15="http://schemas.microsoft.com/office/powerpoint/2012/main" userId="d2e4d5bddcf55e3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2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4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3CDCE-6AE3-4868-A6A7-DC9386A3CB32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B89DC-2DD7-4BC4-870C-18A93307B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9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9B82-D436-4971-9035-AF4560DC1D64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1D29A-68AE-46DC-A2BC-946C328F5BDB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1A21-0F16-4EE3-B595-C6DE0399F27F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6EC69-26BE-45F0-BB66-818E5DB7E1ED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2A86-30FA-4E37-A8CF-30B38A2CC104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07CC-1DEC-4BD5-8148-F528387EBB6B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B82A-782D-40A2-9162-8D3CB9B4A046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518E-DA6C-4A77-B837-1DD00265882E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29EDF-218D-4E2C-9A13-DE1F873BD9F5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3E3F1-DCC5-4608-B67F-0D58A7CCC12B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4325-DA4E-4610-964B-A327D29A7E33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BB0C-DBB9-423D-8E78-55EFB52B628C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B6DB6-B633-4BFA-A3DC-C220FBB73565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C5D2A-4C52-4E9A-9242-3EC9DCB4D234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3B7B-988C-47FF-A6DE-8CCFFEE8D75E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103D3-6CA7-45AF-A2CC-94B170EBA5CB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ECAB0-4377-48FF-9B33-884EB4FED13B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youtube.com/bmdersleri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youtube.com/channel/UCIdYgV-XFjv9q0IHtzUTtQw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IdYgV-XFjv9q0IHtzUTtQw" TargetMode="External"/><Relationship Id="rId3" Type="http://schemas.openxmlformats.org/officeDocument/2006/relationships/hyperlink" Target="https://www.technoprogram.com/" TargetMode="External"/><Relationship Id="rId7" Type="http://schemas.openxmlformats.org/officeDocument/2006/relationships/image" Target="../media/image1.jpeg"/><Relationship Id="rId2" Type="http://schemas.openxmlformats.org/officeDocument/2006/relationships/hyperlink" Target="https://www.kodlamamerkezi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ify.com/" TargetMode="External"/><Relationship Id="rId5" Type="http://schemas.openxmlformats.org/officeDocument/2006/relationships/hyperlink" Target="https://docs.microsoft.com/" TargetMode="External"/><Relationship Id="rId10" Type="http://schemas.openxmlformats.org/officeDocument/2006/relationships/hyperlink" Target="http://youtube.com/bmdersleri" TargetMode="External"/><Relationship Id="rId4" Type="http://schemas.openxmlformats.org/officeDocument/2006/relationships/hyperlink" Target="https://www.w3schools.com/" TargetMode="External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IdYgV-XFjv9q0IHtzUTtQw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youtube.com/bmdersleri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IdYgV-XFjv9q0IHtzUTtQw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://youtube.com/bmdersleri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076FD396-29BE-4299-87ED-718DA102194B}"/>
              </a:ext>
            </a:extLst>
          </p:cNvPr>
          <p:cNvSpPr/>
          <p:nvPr/>
        </p:nvSpPr>
        <p:spPr>
          <a:xfrm>
            <a:off x="5947794" y="4370664"/>
            <a:ext cx="5972961" cy="223986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BA139C7-4FF9-4739-8B42-CEE441CD9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9" y="2210378"/>
            <a:ext cx="10450398" cy="888718"/>
          </a:xfrm>
        </p:spPr>
        <p:txBody>
          <a:bodyPr>
            <a:normAutofit/>
          </a:bodyPr>
          <a:lstStyle/>
          <a:p>
            <a:pPr algn="ctr"/>
            <a:r>
              <a:rPr lang="tr-TR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C# TRY-CATCH KULLANIMI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F0C1E0F-E3F3-485B-B968-94C7F305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ABB297CB-A6C7-4031-8C8E-CA95B981B15B}"/>
              </a:ext>
            </a:extLst>
          </p:cNvPr>
          <p:cNvSpPr txBox="1">
            <a:spLocks/>
          </p:cNvSpPr>
          <p:nvPr/>
        </p:nvSpPr>
        <p:spPr>
          <a:xfrm>
            <a:off x="6421677" y="4712102"/>
            <a:ext cx="5499078" cy="20158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chemeClr val="tx1"/>
                </a:solidFill>
              </a:rPr>
              <a:t>Hazırlayan ve Sunan: </a:t>
            </a:r>
            <a:r>
              <a:rPr lang="tr-TR" sz="1600" b="1" dirty="0">
                <a:solidFill>
                  <a:schemeClr val="tx1"/>
                </a:solidFill>
              </a:rPr>
              <a:t>Mehmet DEMİRCİ 2011404096</a:t>
            </a:r>
            <a:endParaRPr lang="tr-TR" b="1" dirty="0">
              <a:solidFill>
                <a:schemeClr val="tx1"/>
              </a:solidFill>
            </a:endParaRPr>
          </a:p>
          <a:p>
            <a:r>
              <a:rPr lang="tr-TR" dirty="0">
                <a:solidFill>
                  <a:schemeClr val="tx1"/>
                </a:solidFill>
              </a:rPr>
              <a:t>Tarih                            : 10/06/2021</a:t>
            </a:r>
          </a:p>
          <a:p>
            <a:r>
              <a:rPr lang="tr-TR" dirty="0">
                <a:solidFill>
                  <a:schemeClr val="tx1"/>
                </a:solidFill>
              </a:rPr>
              <a:t>Sürüm                         : </a:t>
            </a:r>
            <a:r>
              <a:rPr lang="tr-TR" dirty="0" smtClean="0">
                <a:solidFill>
                  <a:schemeClr val="tx1"/>
                </a:solidFill>
              </a:rPr>
              <a:t>v2</a:t>
            </a:r>
            <a:endParaRPr lang="tr-TR" dirty="0">
              <a:solidFill>
                <a:schemeClr val="tx1"/>
              </a:solidFill>
            </a:endParaRPr>
          </a:p>
          <a:p>
            <a:r>
              <a:rPr lang="tr-TR" dirty="0">
                <a:solidFill>
                  <a:schemeClr val="tx1"/>
                </a:solidFill>
              </a:rPr>
              <a:t>Ders Yürütücüsü        : Doç. Dr. İsmail KIRBAŞ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6" name="Picture 8" descr="Kurumsal Kimlik | Burdur Mehmet Akif Ersoy Üniversitesi">
            <a:extLst>
              <a:ext uri="{FF2B5EF4-FFF2-40B4-BE49-F238E27FC236}">
                <a16:creationId xmlns:a16="http://schemas.microsoft.com/office/drawing/2014/main" id="{E2792D4B-1016-4ED8-9CF3-B4FFBE7AB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8691" r="10665" b="11290"/>
          <a:stretch/>
        </p:blipFill>
        <p:spPr bwMode="auto">
          <a:xfrm>
            <a:off x="4951722" y="179000"/>
            <a:ext cx="1992144" cy="68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C97840F-45F2-4B61-ACA8-042E075CB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3201" b="3201"/>
          <a:stretch/>
        </p:blipFill>
        <p:spPr bwMode="auto">
          <a:xfrm>
            <a:off x="1866004" y="4326316"/>
            <a:ext cx="3731713" cy="2328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Alt Başlık 2">
            <a:extLst>
              <a:ext uri="{FF2B5EF4-FFF2-40B4-BE49-F238E27FC236}">
                <a16:creationId xmlns:a16="http://schemas.microsoft.com/office/drawing/2014/main" id="{49E0EA79-140A-465A-BD6F-C58E011B4CAE}"/>
              </a:ext>
            </a:extLst>
          </p:cNvPr>
          <p:cNvSpPr txBox="1">
            <a:spLocks/>
          </p:cNvSpPr>
          <p:nvPr/>
        </p:nvSpPr>
        <p:spPr>
          <a:xfrm>
            <a:off x="3854741" y="965324"/>
            <a:ext cx="4186106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b="1" dirty="0">
                <a:ln/>
                <a:solidFill>
                  <a:schemeClr val="accent3"/>
                </a:solidFill>
              </a:rPr>
              <a:t>Nesneye Dayalı Programlama Dersi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5" name="Resim 4">
            <a:hlinkClick r:id="rId4"/>
            <a:extLst>
              <a:ext uri="{FF2B5EF4-FFF2-40B4-BE49-F238E27FC236}">
                <a16:creationId xmlns:a16="http://schemas.microsoft.com/office/drawing/2014/main" id="{EED764AF-282C-4771-8AA0-42C0A63C7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78" y="-55368"/>
            <a:ext cx="1778435" cy="1633526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:a16="http://schemas.microsoft.com/office/drawing/2014/main" id="{1E4F3095-F1B4-404E-8096-C524CBBDD076}"/>
              </a:ext>
            </a:extLst>
          </p:cNvPr>
          <p:cNvSpPr/>
          <p:nvPr/>
        </p:nvSpPr>
        <p:spPr>
          <a:xfrm>
            <a:off x="399582" y="1366436"/>
            <a:ext cx="277298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http://youtube.com/bmdersleri</a:t>
            </a:r>
            <a:endParaRPr lang="tr-TR" sz="1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 descr="Object Oriented Programming: A curated set of resources">
            <a:extLst>
              <a:ext uri="{FF2B5EF4-FFF2-40B4-BE49-F238E27FC236}">
                <a16:creationId xmlns:a16="http://schemas.microsoft.com/office/drawing/2014/main" id="{A2F27DDA-67C0-41CC-BD3F-EBB74DA68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0"/>
          <a:stretch/>
        </p:blipFill>
        <p:spPr bwMode="auto">
          <a:xfrm>
            <a:off x="9306374" y="212981"/>
            <a:ext cx="2559953" cy="18224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7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258985"/>
            <a:ext cx="8911687" cy="528797"/>
          </a:xfrm>
        </p:spPr>
        <p:txBody>
          <a:bodyPr>
            <a:normAutofit/>
          </a:bodyPr>
          <a:lstStyle/>
          <a:p>
            <a:r>
              <a:rPr lang="tr-TR" sz="2200" dirty="0" err="1"/>
              <a:t>Catch</a:t>
            </a:r>
            <a:r>
              <a:rPr lang="tr-TR" sz="2200" dirty="0"/>
              <a:t> Bloğunda Genel Hata Mesajı</a:t>
            </a:r>
            <a:endParaRPr lang="tr-TR" sz="28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78" y="1319153"/>
            <a:ext cx="5440710" cy="5279862"/>
          </a:xfrm>
        </p:spPr>
        <p:txBody>
          <a:bodyPr>
            <a:normAutofit/>
          </a:bodyPr>
          <a:lstStyle/>
          <a:p>
            <a:pPr algn="just"/>
            <a:r>
              <a:rPr lang="tr-TR" dirty="0"/>
              <a:t>Buradaki </a:t>
            </a:r>
            <a:r>
              <a:rPr lang="en-US" dirty="0" err="1"/>
              <a:t>Kodları</a:t>
            </a:r>
            <a:r>
              <a:rPr lang="en-US" dirty="0"/>
              <a:t> </a:t>
            </a:r>
            <a:r>
              <a:rPr lang="en-US" dirty="0" err="1"/>
              <a:t>incelediğimizde</a:t>
            </a:r>
            <a:r>
              <a:rPr lang="en-US" dirty="0"/>
              <a:t> </a:t>
            </a:r>
            <a:r>
              <a:rPr lang="en-US" dirty="0" err="1"/>
              <a:t>kullanıcıdan</a:t>
            </a:r>
            <a:r>
              <a:rPr lang="en-US" dirty="0"/>
              <a:t> </a:t>
            </a:r>
            <a:r>
              <a:rPr lang="en-US" dirty="0" err="1"/>
              <a:t>verilerin</a:t>
            </a:r>
            <a:r>
              <a:rPr lang="en-US" dirty="0"/>
              <a:t> </a:t>
            </a:r>
            <a:r>
              <a:rPr lang="en-US" dirty="0" err="1"/>
              <a:t>alınarak</a:t>
            </a:r>
            <a:r>
              <a:rPr lang="en-US" dirty="0"/>
              <a:t> </a:t>
            </a:r>
            <a:r>
              <a:rPr lang="en-US" dirty="0" err="1"/>
              <a:t>değişkenlere</a:t>
            </a:r>
            <a:r>
              <a:rPr lang="en-US" dirty="0"/>
              <a:t> </a:t>
            </a:r>
            <a:r>
              <a:rPr lang="en-US" dirty="0" err="1"/>
              <a:t>atıldığı</a:t>
            </a:r>
            <a:r>
              <a:rPr lang="en-US" dirty="0"/>
              <a:t> </a:t>
            </a:r>
            <a:r>
              <a:rPr lang="en-US" dirty="0" err="1"/>
              <a:t>kısım</a:t>
            </a:r>
            <a:r>
              <a:rPr lang="en-US" dirty="0"/>
              <a:t> try </a:t>
            </a:r>
            <a:r>
              <a:rPr lang="en-US" dirty="0" err="1"/>
              <a:t>bloğu</a:t>
            </a:r>
            <a:r>
              <a:rPr lang="en-US" dirty="0"/>
              <a:t> </a:t>
            </a:r>
            <a:r>
              <a:rPr lang="en-US" dirty="0" err="1"/>
              <a:t>içerisine</a:t>
            </a:r>
            <a:r>
              <a:rPr lang="en-US" dirty="0"/>
              <a:t> </a:t>
            </a:r>
            <a:r>
              <a:rPr lang="en-US" dirty="0" err="1"/>
              <a:t>yazılmıştır</a:t>
            </a:r>
            <a:r>
              <a:rPr lang="en-US" dirty="0"/>
              <a:t>. Bu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içerisinde</a:t>
            </a:r>
            <a:r>
              <a:rPr lang="en-US" dirty="0"/>
              <a:t> ki </a:t>
            </a:r>
            <a:r>
              <a:rPr lang="en-US" dirty="0" err="1"/>
              <a:t>kodlarda</a:t>
            </a:r>
            <a:r>
              <a:rPr lang="en-US" dirty="0"/>
              <a:t> </a:t>
            </a:r>
            <a:r>
              <a:rPr lang="en-US" dirty="0" err="1"/>
              <a:t>kullanıcının</a:t>
            </a:r>
            <a:r>
              <a:rPr lang="en-US" dirty="0"/>
              <a:t> </a:t>
            </a:r>
            <a:r>
              <a:rPr lang="tr-TR" dirty="0"/>
              <a:t>girdiği </a:t>
            </a:r>
            <a:r>
              <a:rPr lang="en-US" dirty="0"/>
              <a:t> </a:t>
            </a:r>
            <a:r>
              <a:rPr lang="en-US" dirty="0" err="1"/>
              <a:t>sayısal</a:t>
            </a:r>
            <a:r>
              <a:rPr lang="en-US" dirty="0"/>
              <a:t> </a:t>
            </a:r>
            <a:r>
              <a:rPr lang="en-US" dirty="0" err="1"/>
              <a:t>değerler</a:t>
            </a:r>
            <a:r>
              <a:rPr lang="en-US" dirty="0"/>
              <a:t> </a:t>
            </a:r>
            <a:r>
              <a:rPr lang="en-US" dirty="0" err="1"/>
              <a:t>dışında</a:t>
            </a:r>
            <a:r>
              <a:rPr lang="en-US" dirty="0"/>
              <a:t> </a:t>
            </a:r>
            <a:r>
              <a:rPr lang="tr-TR" dirty="0" err="1"/>
              <a:t>string</a:t>
            </a:r>
            <a:r>
              <a:rPr lang="tr-TR" dirty="0"/>
              <a:t> ifade </a:t>
            </a:r>
            <a:r>
              <a:rPr lang="en-US" dirty="0"/>
              <a:t> </a:t>
            </a:r>
            <a:r>
              <a:rPr lang="en-US" dirty="0" err="1"/>
              <a:t>girildiğinde</a:t>
            </a:r>
            <a:r>
              <a:rPr lang="en-US" dirty="0"/>
              <a:t>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oluşacağı</a:t>
            </a:r>
            <a:r>
              <a:rPr lang="en-US" dirty="0"/>
              <a:t> </a:t>
            </a:r>
            <a:r>
              <a:rPr lang="en-US" dirty="0" err="1"/>
              <a:t>öngörülmüştür</a:t>
            </a:r>
            <a:r>
              <a:rPr lang="en-US" dirty="0"/>
              <a:t>. </a:t>
            </a:r>
            <a:r>
              <a:rPr lang="en-US" dirty="0" err="1"/>
              <a:t>Eğer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yanlış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girişi</a:t>
            </a:r>
            <a:r>
              <a:rPr lang="en-US" dirty="0"/>
              <a:t> </a:t>
            </a:r>
            <a:r>
              <a:rPr lang="en-US" dirty="0" err="1"/>
              <a:t>yaparsa</a:t>
            </a:r>
            <a:r>
              <a:rPr lang="en-US" dirty="0"/>
              <a:t> catch </a:t>
            </a:r>
            <a:r>
              <a:rPr lang="en-US" dirty="0" err="1"/>
              <a:t>bloğundaki</a:t>
            </a:r>
            <a:r>
              <a:rPr lang="en-US" dirty="0"/>
              <a:t> </a:t>
            </a:r>
            <a:r>
              <a:rPr lang="en-US" dirty="0" err="1"/>
              <a:t>kodlar</a:t>
            </a:r>
            <a:r>
              <a:rPr lang="en-US" dirty="0"/>
              <a:t> </a:t>
            </a:r>
            <a:r>
              <a:rPr lang="en-US" dirty="0" err="1"/>
              <a:t>çalıştırılır</a:t>
            </a:r>
            <a:r>
              <a:rPr lang="tr-TR" dirty="0"/>
              <a:t>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32C0686-675F-4DBF-BEA2-838A2ABEA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588" y="1319152"/>
            <a:ext cx="5867533" cy="4822155"/>
          </a:xfrm>
          <a:prstGeom prst="rect">
            <a:avLst/>
          </a:prstGeom>
        </p:spPr>
      </p:pic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352B42B0-699C-4DAF-BDC2-02F39677270C}"/>
              </a:ext>
            </a:extLst>
          </p:cNvPr>
          <p:cNvCxnSpPr>
            <a:cxnSpLocks/>
          </p:cNvCxnSpPr>
          <p:nvPr/>
        </p:nvCxnSpPr>
        <p:spPr>
          <a:xfrm>
            <a:off x="5263978" y="4992130"/>
            <a:ext cx="44607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Bağlayıcı: Dirsek 10">
            <a:extLst>
              <a:ext uri="{FF2B5EF4-FFF2-40B4-BE49-F238E27FC236}">
                <a16:creationId xmlns:a16="http://schemas.microsoft.com/office/drawing/2014/main" id="{E9D3761E-71A3-4E96-BF48-76B3BB0A2EBC}"/>
              </a:ext>
            </a:extLst>
          </p:cNvPr>
          <p:cNvCxnSpPr>
            <a:cxnSpLocks/>
          </p:cNvCxnSpPr>
          <p:nvPr/>
        </p:nvCxnSpPr>
        <p:spPr>
          <a:xfrm>
            <a:off x="3719384" y="3682314"/>
            <a:ext cx="2163204" cy="13098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7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125" y="90639"/>
            <a:ext cx="7617057" cy="609486"/>
          </a:xfrm>
        </p:spPr>
        <p:txBody>
          <a:bodyPr>
            <a:normAutofit fontScale="90000"/>
          </a:bodyPr>
          <a:lstStyle/>
          <a:p>
            <a:r>
              <a:rPr lang="tr-TR" dirty="0"/>
              <a:t>Birden fazla </a:t>
            </a:r>
            <a:r>
              <a:rPr lang="tr-TR" dirty="0" err="1"/>
              <a:t>Catch</a:t>
            </a:r>
            <a:r>
              <a:rPr lang="tr-TR" dirty="0"/>
              <a:t> bloğu oluşturmak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10" y="1416158"/>
            <a:ext cx="5888751" cy="4070242"/>
          </a:xfrm>
        </p:spPr>
        <p:txBody>
          <a:bodyPr>
            <a:normAutofit/>
          </a:bodyPr>
          <a:lstStyle/>
          <a:p>
            <a:pPr algn="just"/>
            <a:r>
              <a:rPr lang="en-US" dirty="0" err="1"/>
              <a:t>Uygulamalarda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sebepten</a:t>
            </a:r>
            <a:r>
              <a:rPr lang="en-US" dirty="0"/>
              <a:t> </a:t>
            </a:r>
            <a:r>
              <a:rPr lang="en-US" dirty="0" err="1"/>
              <a:t>dolayı</a:t>
            </a:r>
            <a:r>
              <a:rPr lang="en-US" dirty="0"/>
              <a:t>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oluşma</a:t>
            </a:r>
            <a:r>
              <a:rPr lang="en-US" dirty="0"/>
              <a:t> </a:t>
            </a:r>
            <a:r>
              <a:rPr lang="en-US" dirty="0" err="1"/>
              <a:t>riski</a:t>
            </a:r>
            <a:r>
              <a:rPr lang="en-US" dirty="0"/>
              <a:t> </a:t>
            </a:r>
            <a:r>
              <a:rPr lang="en-US" dirty="0" err="1"/>
              <a:t>bulunmaktadır</a:t>
            </a:r>
            <a:r>
              <a:rPr lang="en-US" dirty="0"/>
              <a:t>. </a:t>
            </a:r>
            <a:r>
              <a:rPr lang="en-US" dirty="0" err="1"/>
              <a:t>Şayet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türleri</a:t>
            </a:r>
            <a:r>
              <a:rPr lang="en-US" dirty="0"/>
              <a:t> </a:t>
            </a:r>
            <a:r>
              <a:rPr lang="en-US" dirty="0" err="1"/>
              <a:t>oluştuğunda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blokları</a:t>
            </a:r>
            <a:r>
              <a:rPr lang="en-US" dirty="0"/>
              <a:t> </a:t>
            </a:r>
            <a:r>
              <a:rPr lang="en-US" dirty="0" err="1"/>
              <a:t>işletilmek</a:t>
            </a:r>
            <a:r>
              <a:rPr lang="en-US" dirty="0"/>
              <a:t> </a:t>
            </a:r>
            <a:r>
              <a:rPr lang="en-US" dirty="0" err="1"/>
              <a:t>istenirse</a:t>
            </a:r>
            <a:r>
              <a:rPr lang="en-US" dirty="0"/>
              <a:t> </a:t>
            </a:r>
            <a:r>
              <a:rPr lang="en-US" dirty="0" err="1"/>
              <a:t>birden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catch </a:t>
            </a:r>
            <a:r>
              <a:rPr lang="en-US" dirty="0" err="1"/>
              <a:t>bloğu</a:t>
            </a:r>
            <a:r>
              <a:rPr lang="en-US" dirty="0"/>
              <a:t> </a:t>
            </a:r>
            <a:r>
              <a:rPr lang="en-US" dirty="0" err="1"/>
              <a:t>kullanılabilir</a:t>
            </a:r>
            <a:r>
              <a:rPr lang="en-US" dirty="0"/>
              <a:t>.</a:t>
            </a:r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25D79247-73FD-4A82-A4A9-E8BA019BD651}"/>
              </a:ext>
            </a:extLst>
          </p:cNvPr>
          <p:cNvSpPr txBox="1"/>
          <p:nvPr/>
        </p:nvSpPr>
        <p:spPr>
          <a:xfrm>
            <a:off x="360109" y="5747052"/>
            <a:ext cx="11601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Not: </a:t>
            </a:r>
            <a:r>
              <a:rPr lang="tr-TR" dirty="0" err="1"/>
              <a:t>Finally</a:t>
            </a:r>
            <a:r>
              <a:rPr lang="tr-TR" dirty="0"/>
              <a:t> kod bloğunun kullanılması tamamen programcının isteğine ve ihtiyacına bağlıdır. Kullanılması zorunlu değildir.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5A3E961-3E5C-433A-9081-E1120C79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216" y="1322173"/>
            <a:ext cx="5164983" cy="433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5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057" y="178296"/>
            <a:ext cx="8911687" cy="609486"/>
          </a:xfrm>
        </p:spPr>
        <p:txBody>
          <a:bodyPr>
            <a:normAutofit fontScale="90000"/>
          </a:bodyPr>
          <a:lstStyle/>
          <a:p>
            <a:r>
              <a:rPr lang="tr-TR" dirty="0"/>
              <a:t>Birden fazla </a:t>
            </a:r>
            <a:r>
              <a:rPr lang="tr-TR" dirty="0" err="1"/>
              <a:t>Catch</a:t>
            </a:r>
            <a:r>
              <a:rPr lang="tr-TR" dirty="0"/>
              <a:t> bloğu oluşturmak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2" name="İçerik Yer Tutucusu 11">
            <a:extLst>
              <a:ext uri="{FF2B5EF4-FFF2-40B4-BE49-F238E27FC236}">
                <a16:creationId xmlns:a16="http://schemas.microsoft.com/office/drawing/2014/main" id="{0576A4DB-F22E-46D3-B248-0D8B8A2C63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4661" y="1424756"/>
            <a:ext cx="5616538" cy="4061644"/>
          </a:xfr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25D79247-73FD-4A82-A4A9-E8BA019BD651}"/>
              </a:ext>
            </a:extLst>
          </p:cNvPr>
          <p:cNvSpPr txBox="1"/>
          <p:nvPr/>
        </p:nvSpPr>
        <p:spPr>
          <a:xfrm>
            <a:off x="360109" y="5747052"/>
            <a:ext cx="11601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Not: </a:t>
            </a:r>
            <a:r>
              <a:rPr lang="tr-TR" dirty="0" err="1"/>
              <a:t>Finally</a:t>
            </a:r>
            <a:r>
              <a:rPr lang="tr-TR" dirty="0"/>
              <a:t> kod bloğunun kullanılması tamamen programcının isteğine ve ihtiyacına bağlıdır. Kullanılması zorunlu değildir.</a:t>
            </a:r>
          </a:p>
        </p:txBody>
      </p:sp>
      <p:sp>
        <p:nvSpPr>
          <p:cNvPr id="13" name="İçerik Yer Tutucusu 2">
            <a:extLst>
              <a:ext uri="{FF2B5EF4-FFF2-40B4-BE49-F238E27FC236}">
                <a16:creationId xmlns:a16="http://schemas.microsoft.com/office/drawing/2014/main" id="{C14FA599-4D94-49D1-89E5-183D503AEBB4}"/>
              </a:ext>
            </a:extLst>
          </p:cNvPr>
          <p:cNvSpPr txBox="1">
            <a:spLocks/>
          </p:cNvSpPr>
          <p:nvPr/>
        </p:nvSpPr>
        <p:spPr>
          <a:xfrm>
            <a:off x="455910" y="1416158"/>
            <a:ext cx="5616539" cy="4070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dirty="0"/>
              <a:t>Çalışma mantığı şu şekildedir:</a:t>
            </a:r>
          </a:p>
          <a:p>
            <a:pPr algn="just"/>
            <a:r>
              <a:rPr lang="tr-TR" dirty="0"/>
              <a:t>Program </a:t>
            </a:r>
            <a:r>
              <a:rPr lang="tr-TR" dirty="0" err="1"/>
              <a:t>catch</a:t>
            </a:r>
            <a:r>
              <a:rPr lang="tr-TR" dirty="0"/>
              <a:t> bloğunda hangisinin içerisine girerse o işlemi bitirdikten sonra bir daha diğer </a:t>
            </a:r>
            <a:r>
              <a:rPr lang="tr-TR" dirty="0" err="1"/>
              <a:t>catch</a:t>
            </a:r>
            <a:r>
              <a:rPr lang="tr-TR" dirty="0"/>
              <a:t> bloklarına giriş yapmıyor.</a:t>
            </a:r>
          </a:p>
          <a:p>
            <a:pPr algn="just"/>
            <a:r>
              <a:rPr lang="tr-TR" dirty="0"/>
              <a:t>Ekran çıktısına baktığımızda görülen; </a:t>
            </a:r>
            <a:r>
              <a:rPr lang="tr-TR" dirty="0" err="1"/>
              <a:t>string</a:t>
            </a:r>
            <a:r>
              <a:rPr lang="tr-TR" dirty="0"/>
              <a:t> bir ifade girildikten sonra format hatası verildiği ve o  bloğun çalıştığı görülmüştür.</a:t>
            </a:r>
          </a:p>
        </p:txBody>
      </p:sp>
    </p:spTree>
    <p:extLst>
      <p:ext uri="{BB962C8B-B14F-4D97-AF65-F5344CB8AC3E}">
        <p14:creationId xmlns:p14="http://schemas.microsoft.com/office/powerpoint/2010/main" val="356242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057" y="178296"/>
            <a:ext cx="8911687" cy="609486"/>
          </a:xfrm>
        </p:spPr>
        <p:txBody>
          <a:bodyPr>
            <a:normAutofit fontScale="90000"/>
          </a:bodyPr>
          <a:lstStyle/>
          <a:p>
            <a:r>
              <a:rPr lang="tr-TR" dirty="0"/>
              <a:t>Hata özelleştirme bloğu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3" name="İçerik Yer Tutucusu 2">
            <a:extLst>
              <a:ext uri="{FF2B5EF4-FFF2-40B4-BE49-F238E27FC236}">
                <a16:creationId xmlns:a16="http://schemas.microsoft.com/office/drawing/2014/main" id="{C14FA599-4D94-49D1-89E5-183D503AEBB4}"/>
              </a:ext>
            </a:extLst>
          </p:cNvPr>
          <p:cNvSpPr txBox="1">
            <a:spLocks/>
          </p:cNvSpPr>
          <p:nvPr/>
        </p:nvSpPr>
        <p:spPr>
          <a:xfrm>
            <a:off x="455910" y="1416158"/>
            <a:ext cx="4165517" cy="5263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dirty="0"/>
              <a:t>Hata özelleştirme bloğunda genel hata kapsayan bir sayı ve ikinci değeri ise </a:t>
            </a:r>
            <a:r>
              <a:rPr lang="tr-TR" dirty="0" err="1"/>
              <a:t>string</a:t>
            </a:r>
            <a:r>
              <a:rPr lang="tr-TR" dirty="0"/>
              <a:t> girersek bize hatayı yakaladık uyarısı verecektir.</a:t>
            </a:r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marL="0" indent="0" algn="just">
              <a:buNone/>
            </a:pPr>
            <a:endParaRPr lang="tr-TR" dirty="0"/>
          </a:p>
          <a:p>
            <a:pPr algn="just"/>
            <a:r>
              <a:rPr lang="tr-TR" dirty="0"/>
              <a:t>Eğer ki sıfıra bölmek istersek yandaki hatayı alacaktık.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BE0E8FD5-36CA-409F-982F-D19FB4069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890" y="1025611"/>
            <a:ext cx="7111867" cy="2630105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3043B763-6CD9-40E6-8B69-DCF77FD6C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427" y="3931068"/>
            <a:ext cx="7172330" cy="2926932"/>
          </a:xfrm>
          <a:prstGeom prst="rect">
            <a:avLst/>
          </a:prstGeom>
        </p:spPr>
      </p:pic>
      <p:sp>
        <p:nvSpPr>
          <p:cNvPr id="11" name="Ok: Sağ 10">
            <a:extLst>
              <a:ext uri="{FF2B5EF4-FFF2-40B4-BE49-F238E27FC236}">
                <a16:creationId xmlns:a16="http://schemas.microsoft.com/office/drawing/2014/main" id="{BAB23452-D4A0-4D45-A9AC-0929342F6784}"/>
              </a:ext>
            </a:extLst>
          </p:cNvPr>
          <p:cNvSpPr/>
          <p:nvPr/>
        </p:nvSpPr>
        <p:spPr>
          <a:xfrm rot="20800461">
            <a:off x="2014150" y="5820033"/>
            <a:ext cx="1606379" cy="49427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Ok: Sağ 13">
            <a:extLst>
              <a:ext uri="{FF2B5EF4-FFF2-40B4-BE49-F238E27FC236}">
                <a16:creationId xmlns:a16="http://schemas.microsoft.com/office/drawing/2014/main" id="{3E85033C-531D-4C5E-8163-6DAAD6996100}"/>
              </a:ext>
            </a:extLst>
          </p:cNvPr>
          <p:cNvSpPr/>
          <p:nvPr/>
        </p:nvSpPr>
        <p:spPr>
          <a:xfrm rot="20950746">
            <a:off x="2211859" y="3015049"/>
            <a:ext cx="1606379" cy="49427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168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 err="1"/>
              <a:t>Try-Catch-Finaly</a:t>
            </a:r>
            <a:r>
              <a:rPr lang="tr-TR" sz="3200" dirty="0"/>
              <a:t> dikkat edilmesi gerekenler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1461190"/>
            <a:ext cx="7030523" cy="4124064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tr-TR" dirty="0" err="1"/>
              <a:t>Finaly</a:t>
            </a:r>
            <a:r>
              <a:rPr lang="tr-TR" dirty="0"/>
              <a:t> bloğu her zaman çalıştırılır. </a:t>
            </a:r>
          </a:p>
          <a:p>
            <a:pPr algn="just"/>
            <a:r>
              <a:rPr lang="tr-TR" dirty="0" err="1"/>
              <a:t>Try</a:t>
            </a:r>
            <a:r>
              <a:rPr lang="tr-TR" dirty="0"/>
              <a:t> ve </a:t>
            </a:r>
            <a:r>
              <a:rPr lang="tr-TR" dirty="0" err="1"/>
              <a:t>Catch</a:t>
            </a:r>
            <a:r>
              <a:rPr lang="tr-TR" dirty="0"/>
              <a:t> bloklarından ikisinden birisi çalışırken </a:t>
            </a:r>
            <a:r>
              <a:rPr lang="tr-TR" dirty="0" err="1"/>
              <a:t>finaly</a:t>
            </a:r>
            <a:r>
              <a:rPr lang="tr-TR" dirty="0"/>
              <a:t> bloğu her zaman çalışır.</a:t>
            </a:r>
          </a:p>
          <a:p>
            <a:pPr algn="just"/>
            <a:r>
              <a:rPr lang="tr-TR" dirty="0" err="1"/>
              <a:t>Try</a:t>
            </a:r>
            <a:r>
              <a:rPr lang="tr-TR" dirty="0"/>
              <a:t> </a:t>
            </a:r>
            <a:r>
              <a:rPr lang="tr-TR" dirty="0" err="1"/>
              <a:t>Catch</a:t>
            </a:r>
            <a:r>
              <a:rPr lang="tr-TR" dirty="0"/>
              <a:t> bloklarının </a:t>
            </a:r>
            <a:r>
              <a:rPr lang="tr-TR" dirty="0" err="1"/>
              <a:t>ikiside</a:t>
            </a:r>
            <a:r>
              <a:rPr lang="tr-TR" dirty="0"/>
              <a:t> </a:t>
            </a:r>
            <a:r>
              <a:rPr lang="tr-TR" dirty="0" err="1"/>
              <a:t>mecburidir.İf</a:t>
            </a:r>
            <a:r>
              <a:rPr lang="tr-TR" dirty="0"/>
              <a:t> </a:t>
            </a:r>
            <a:r>
              <a:rPr lang="tr-TR" dirty="0" err="1"/>
              <a:t>elsede</a:t>
            </a:r>
            <a:r>
              <a:rPr lang="tr-TR" dirty="0"/>
              <a:t> olduğu gibi sadece </a:t>
            </a:r>
            <a:r>
              <a:rPr lang="tr-TR" dirty="0" err="1"/>
              <a:t>Try</a:t>
            </a:r>
            <a:r>
              <a:rPr lang="tr-TR" dirty="0"/>
              <a:t> yazıp bırakamazsınız.</a:t>
            </a:r>
          </a:p>
          <a:p>
            <a:pPr algn="just"/>
            <a:r>
              <a:rPr lang="tr-TR" dirty="0" err="1"/>
              <a:t>Cath</a:t>
            </a:r>
            <a:r>
              <a:rPr lang="tr-TR" dirty="0"/>
              <a:t> bloğu zorunludur ama </a:t>
            </a:r>
            <a:r>
              <a:rPr lang="tr-TR" dirty="0" err="1"/>
              <a:t>finaly</a:t>
            </a:r>
            <a:r>
              <a:rPr lang="tr-TR" dirty="0"/>
              <a:t> bloğu zorunlu değildir.</a:t>
            </a:r>
          </a:p>
          <a:p>
            <a:pPr algn="just"/>
            <a:r>
              <a:rPr lang="tr-TR" dirty="0" err="1"/>
              <a:t>Try</a:t>
            </a:r>
            <a:r>
              <a:rPr lang="tr-TR" dirty="0"/>
              <a:t> </a:t>
            </a:r>
            <a:r>
              <a:rPr lang="tr-TR" dirty="0" err="1"/>
              <a:t>catch</a:t>
            </a:r>
            <a:r>
              <a:rPr lang="tr-TR" dirty="0"/>
              <a:t> </a:t>
            </a:r>
            <a:r>
              <a:rPr lang="tr-TR" dirty="0" err="1"/>
              <a:t>finaly</a:t>
            </a:r>
            <a:r>
              <a:rPr lang="tr-TR" dirty="0"/>
              <a:t> komutu aslında çok kullanışlıdır. Ancak kullanımına ve kullanıldığı yere dikkat edilmesi gerekir. Çünkü bazen öyle durumlar yaşanıyor ki yanlış yerde kullandığınız </a:t>
            </a:r>
            <a:r>
              <a:rPr lang="tr-TR" dirty="0" err="1"/>
              <a:t>try-catch</a:t>
            </a:r>
            <a:r>
              <a:rPr lang="tr-TR" dirty="0"/>
              <a:t> yüzünden alakasız yerde hatalar çıkabiliyor.</a:t>
            </a:r>
          </a:p>
          <a:p>
            <a:pPr algn="just"/>
            <a:r>
              <a:rPr lang="tr-TR" dirty="0"/>
              <a:t>Bu </a:t>
            </a:r>
            <a:r>
              <a:rPr lang="tr-TR" dirty="0" err="1"/>
              <a:t>sebeble</a:t>
            </a:r>
            <a:r>
              <a:rPr lang="tr-TR" dirty="0"/>
              <a:t> olabildiğince az ve gerekli olduğunda kullanmak faydalı olacaktır.</a:t>
            </a:r>
          </a:p>
          <a:p>
            <a:pPr algn="just"/>
            <a:r>
              <a:rPr lang="tr-TR" dirty="0"/>
              <a:t>Her hatayı </a:t>
            </a:r>
            <a:r>
              <a:rPr lang="tr-TR" dirty="0" err="1"/>
              <a:t>try</a:t>
            </a:r>
            <a:r>
              <a:rPr lang="tr-TR" dirty="0"/>
              <a:t> içerisinde almak çok yanlış bir davranıştır.</a:t>
            </a:r>
          </a:p>
          <a:p>
            <a:pPr algn="just"/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FE27ED6-EABA-47E5-B287-870ACF919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668" y="1461190"/>
            <a:ext cx="3486944" cy="334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3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Uygulama Örneği -2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1380838"/>
            <a:ext cx="9655408" cy="729006"/>
          </a:xfrm>
        </p:spPr>
        <p:txBody>
          <a:bodyPr>
            <a:normAutofit/>
          </a:bodyPr>
          <a:lstStyle/>
          <a:p>
            <a:pPr algn="just"/>
            <a:r>
              <a:rPr lang="en-US" dirty="0" err="1"/>
              <a:t>Örneğimizde</a:t>
            </a:r>
            <a:r>
              <a:rPr lang="en-US" dirty="0"/>
              <a:t> </a:t>
            </a:r>
            <a:r>
              <a:rPr lang="en-US" dirty="0" err="1"/>
              <a:t>kullanıcıdan</a:t>
            </a:r>
            <a:r>
              <a:rPr lang="en-US" dirty="0"/>
              <a:t> </a:t>
            </a:r>
            <a:r>
              <a:rPr lang="en-US" dirty="0" err="1"/>
              <a:t>şifre</a:t>
            </a:r>
            <a:r>
              <a:rPr lang="en-US" dirty="0"/>
              <a:t> </a:t>
            </a:r>
            <a:r>
              <a:rPr lang="en-US" dirty="0" err="1"/>
              <a:t>girilmesi</a:t>
            </a:r>
            <a:r>
              <a:rPr lang="en-US" dirty="0"/>
              <a:t> </a:t>
            </a:r>
            <a:r>
              <a:rPr lang="en-US" dirty="0" err="1"/>
              <a:t>isteniyor</a:t>
            </a:r>
            <a:r>
              <a:rPr lang="en-US" dirty="0"/>
              <a:t> </a:t>
            </a:r>
            <a:r>
              <a:rPr lang="en-US" dirty="0" err="1"/>
              <a:t>eğer</a:t>
            </a:r>
            <a:r>
              <a:rPr lang="en-US" dirty="0"/>
              <a:t> </a:t>
            </a:r>
            <a:r>
              <a:rPr lang="en-US" dirty="0" err="1"/>
              <a:t>şifre</a:t>
            </a:r>
            <a:r>
              <a:rPr lang="en-US" dirty="0"/>
              <a:t> </a:t>
            </a:r>
            <a:r>
              <a:rPr lang="en-US" dirty="0" err="1"/>
              <a:t>sadece</a:t>
            </a:r>
            <a:r>
              <a:rPr lang="en-US" dirty="0"/>
              <a:t> </a:t>
            </a:r>
            <a:r>
              <a:rPr lang="en-US" dirty="0" err="1"/>
              <a:t>sayılardan</a:t>
            </a:r>
            <a:r>
              <a:rPr lang="en-US" dirty="0"/>
              <a:t> </a:t>
            </a:r>
            <a:r>
              <a:rPr lang="en-US" dirty="0" err="1"/>
              <a:t>oluşmuyorsa</a:t>
            </a:r>
            <a:r>
              <a:rPr lang="en-US" dirty="0"/>
              <a:t> Catch </a:t>
            </a:r>
            <a:r>
              <a:rPr lang="en-US" dirty="0" err="1"/>
              <a:t>bloğu</a:t>
            </a:r>
            <a:r>
              <a:rPr lang="en-US" dirty="0"/>
              <a:t> </a:t>
            </a:r>
            <a:r>
              <a:rPr lang="en-US" dirty="0" err="1"/>
              <a:t>içindeki</a:t>
            </a:r>
            <a:r>
              <a:rPr lang="en-US" dirty="0"/>
              <a:t>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mesajını</a:t>
            </a:r>
            <a:r>
              <a:rPr lang="en-US" dirty="0"/>
              <a:t> </a:t>
            </a:r>
            <a:r>
              <a:rPr lang="en-US" dirty="0" err="1"/>
              <a:t>vermektedir</a:t>
            </a:r>
            <a:r>
              <a:rPr lang="en-US" dirty="0"/>
              <a:t>.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614154EF-127D-48F0-BE9E-E8655946E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2" y="2109844"/>
            <a:ext cx="2505877" cy="2254241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2F70D357-296D-4579-9526-89CD6047BAB5}"/>
              </a:ext>
            </a:extLst>
          </p:cNvPr>
          <p:cNvSpPr txBox="1"/>
          <p:nvPr/>
        </p:nvSpPr>
        <p:spPr>
          <a:xfrm>
            <a:off x="5116169" y="2109844"/>
            <a:ext cx="638844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err="1"/>
              <a:t>try</a:t>
            </a:r>
            <a:endParaRPr lang="tr-TR" sz="1600" dirty="0"/>
          </a:p>
          <a:p>
            <a:r>
              <a:rPr lang="tr-TR" sz="1600" dirty="0"/>
              <a:t>{</a:t>
            </a:r>
          </a:p>
          <a:p>
            <a:r>
              <a:rPr lang="tr-TR" sz="1600" dirty="0" err="1"/>
              <a:t>int</a:t>
            </a:r>
            <a:r>
              <a:rPr lang="tr-TR" sz="1600" dirty="0"/>
              <a:t> </a:t>
            </a:r>
            <a:r>
              <a:rPr lang="tr-TR" sz="1600" dirty="0" err="1"/>
              <a:t>sifre</a:t>
            </a:r>
            <a:r>
              <a:rPr lang="tr-TR" sz="1600" dirty="0"/>
              <a:t> = Convert.ToInt32(textBox1.Text);</a:t>
            </a:r>
          </a:p>
          <a:p>
            <a:r>
              <a:rPr lang="tr-TR" sz="1600" dirty="0" err="1"/>
              <a:t>MessageBox.Show</a:t>
            </a:r>
            <a:r>
              <a:rPr lang="tr-TR" sz="1600" dirty="0"/>
              <a:t>(</a:t>
            </a:r>
            <a:r>
              <a:rPr lang="tr-TR" sz="1600" dirty="0" err="1"/>
              <a:t>sifre.ToString</a:t>
            </a:r>
            <a:r>
              <a:rPr lang="tr-TR" sz="1600" dirty="0"/>
              <a:t>() + " Şifre Girildi");</a:t>
            </a:r>
          </a:p>
          <a:p>
            <a:r>
              <a:rPr lang="tr-TR" sz="1600" dirty="0"/>
              <a:t>}</a:t>
            </a:r>
          </a:p>
          <a:p>
            <a:r>
              <a:rPr lang="tr-TR" sz="1600" dirty="0" err="1"/>
              <a:t>catch</a:t>
            </a:r>
            <a:endParaRPr lang="tr-TR" sz="1600" dirty="0"/>
          </a:p>
          <a:p>
            <a:r>
              <a:rPr lang="tr-TR" sz="1600" dirty="0"/>
              <a:t>{</a:t>
            </a:r>
          </a:p>
          <a:p>
            <a:r>
              <a:rPr lang="tr-TR" sz="1600" dirty="0" err="1"/>
              <a:t>MessageBox.Show</a:t>
            </a:r>
            <a:r>
              <a:rPr lang="tr-TR" sz="1600" dirty="0"/>
              <a:t>("Şifreniz Sadece Sayı Olmalıdır.!");</a:t>
            </a:r>
          </a:p>
          <a:p>
            <a:r>
              <a:rPr lang="tr-TR" sz="1600" dirty="0"/>
              <a:t>}</a:t>
            </a:r>
          </a:p>
          <a:p>
            <a:r>
              <a:rPr lang="tr-TR" sz="1600" dirty="0" err="1"/>
              <a:t>finally</a:t>
            </a:r>
            <a:endParaRPr lang="tr-TR" sz="1600" dirty="0"/>
          </a:p>
          <a:p>
            <a:r>
              <a:rPr lang="tr-TR" sz="1600" dirty="0"/>
              <a:t>{</a:t>
            </a:r>
          </a:p>
          <a:p>
            <a:r>
              <a:rPr lang="tr-TR" sz="1600" dirty="0"/>
              <a:t>textBox1.Clear();</a:t>
            </a:r>
          </a:p>
          <a:p>
            <a:r>
              <a:rPr lang="tr-TR" sz="1600" dirty="0"/>
              <a:t>textBox1.Focus();</a:t>
            </a:r>
          </a:p>
          <a:p>
            <a:r>
              <a:rPr lang="tr-TR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2763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428" y="139146"/>
            <a:ext cx="8911687" cy="648636"/>
          </a:xfrm>
        </p:spPr>
        <p:txBody>
          <a:bodyPr>
            <a:normAutofit/>
          </a:bodyPr>
          <a:lstStyle/>
          <a:p>
            <a:r>
              <a:rPr lang="tr-TR" dirty="0"/>
              <a:t>Sonuç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58" y="1367149"/>
            <a:ext cx="7006283" cy="5364265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Program </a:t>
            </a:r>
            <a:r>
              <a:rPr lang="en-US" dirty="0" err="1"/>
              <a:t>çalışırken</a:t>
            </a:r>
            <a:r>
              <a:rPr lang="en-US" dirty="0"/>
              <a:t> </a:t>
            </a:r>
            <a:r>
              <a:rPr lang="en-US" dirty="0" err="1"/>
              <a:t>hemen</a:t>
            </a:r>
            <a:r>
              <a:rPr lang="en-US" dirty="0"/>
              <a:t> </a:t>
            </a:r>
            <a:r>
              <a:rPr lang="en-US" dirty="0" err="1"/>
              <a:t>hemen</a:t>
            </a:r>
            <a:r>
              <a:rPr lang="en-US" dirty="0"/>
              <a:t> her </a:t>
            </a:r>
            <a:r>
              <a:rPr lang="en-US" dirty="0" err="1"/>
              <a:t>aşamasında</a:t>
            </a:r>
            <a:r>
              <a:rPr lang="en-US" dirty="0"/>
              <a:t> </a:t>
            </a:r>
            <a:r>
              <a:rPr lang="en-US" dirty="0" err="1"/>
              <a:t>hatalar</a:t>
            </a:r>
            <a:r>
              <a:rPr lang="en-US" dirty="0"/>
              <a:t> </a:t>
            </a:r>
            <a:r>
              <a:rPr lang="en-US" dirty="0" err="1"/>
              <a:t>meydana</a:t>
            </a:r>
            <a:r>
              <a:rPr lang="en-US" dirty="0"/>
              <a:t> </a:t>
            </a:r>
            <a:r>
              <a:rPr lang="en-US" dirty="0" err="1"/>
              <a:t>gelebilir</a:t>
            </a:r>
            <a:r>
              <a:rPr lang="en-US" dirty="0"/>
              <a:t>.</a:t>
            </a:r>
            <a:endParaRPr lang="tr-TR" dirty="0"/>
          </a:p>
          <a:p>
            <a:pPr algn="just"/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parçalarının</a:t>
            </a:r>
            <a:r>
              <a:rPr lang="en-US" dirty="0"/>
              <a:t> her zaman </a:t>
            </a:r>
            <a:r>
              <a:rPr lang="en-US" dirty="0" err="1"/>
              <a:t>beklenildiği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çalışacağından</a:t>
            </a:r>
            <a:r>
              <a:rPr lang="en-US" dirty="0"/>
              <a:t> </a:t>
            </a:r>
            <a:r>
              <a:rPr lang="en-US" dirty="0" err="1"/>
              <a:t>emin</a:t>
            </a:r>
            <a:r>
              <a:rPr lang="en-US" dirty="0"/>
              <a:t> </a:t>
            </a:r>
            <a:r>
              <a:rPr lang="en-US" dirty="0" err="1"/>
              <a:t>olmak</a:t>
            </a:r>
            <a:r>
              <a:rPr lang="en-US" dirty="0"/>
              <a:t> </a:t>
            </a:r>
            <a:r>
              <a:rPr lang="en-US" dirty="0" err="1"/>
              <a:t>oldukça</a:t>
            </a:r>
            <a:r>
              <a:rPr lang="en-US" dirty="0"/>
              <a:t> </a:t>
            </a:r>
            <a:r>
              <a:rPr lang="en-US" dirty="0" err="1"/>
              <a:t>zordur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dirty="0"/>
              <a:t>Bu </a:t>
            </a:r>
            <a:r>
              <a:rPr lang="en-US" dirty="0" err="1"/>
              <a:t>hatalar</a:t>
            </a:r>
            <a:r>
              <a:rPr lang="en-US" dirty="0"/>
              <a:t> </a:t>
            </a:r>
            <a:r>
              <a:rPr lang="en-US" dirty="0" err="1"/>
              <a:t>kişiden</a:t>
            </a:r>
            <a:r>
              <a:rPr lang="en-US" dirty="0"/>
              <a:t> </a:t>
            </a:r>
            <a:r>
              <a:rPr lang="en-US" dirty="0" err="1"/>
              <a:t>kaynaklanabileceği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kişinin</a:t>
            </a:r>
            <a:r>
              <a:rPr lang="en-US" dirty="0"/>
              <a:t> </a:t>
            </a:r>
            <a:r>
              <a:rPr lang="en-US" dirty="0" err="1"/>
              <a:t>dışından</a:t>
            </a:r>
            <a:r>
              <a:rPr lang="en-US" dirty="0"/>
              <a:t> da </a:t>
            </a:r>
            <a:r>
              <a:rPr lang="en-US" dirty="0" err="1"/>
              <a:t>kaynaklanabilir</a:t>
            </a:r>
            <a:r>
              <a:rPr lang="en-US" dirty="0"/>
              <a:t>. </a:t>
            </a:r>
            <a:r>
              <a:rPr lang="en-US" dirty="0" err="1"/>
              <a:t>Bilgisayara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program </a:t>
            </a:r>
            <a:r>
              <a:rPr lang="en-US" dirty="0" err="1"/>
              <a:t>kurulduğu</a:t>
            </a:r>
            <a:r>
              <a:rPr lang="en-US" dirty="0"/>
              <a:t> </a:t>
            </a:r>
            <a:r>
              <a:rPr lang="en-US" dirty="0" err="1"/>
              <a:t>düşünülsün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gerekli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program </a:t>
            </a:r>
            <a:r>
              <a:rPr lang="en-US" dirty="0" err="1"/>
              <a:t>olsa</a:t>
            </a:r>
            <a:r>
              <a:rPr lang="en-US" dirty="0"/>
              <a:t> da </a:t>
            </a:r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programda</a:t>
            </a:r>
            <a:r>
              <a:rPr lang="en-US" dirty="0"/>
              <a:t> </a:t>
            </a:r>
            <a:r>
              <a:rPr lang="en-US" dirty="0" err="1"/>
              <a:t>hatalarla</a:t>
            </a:r>
            <a:r>
              <a:rPr lang="en-US" dirty="0"/>
              <a:t> </a:t>
            </a:r>
            <a:r>
              <a:rPr lang="en-US" dirty="0" err="1"/>
              <a:t>karşılaşılırsa</a:t>
            </a:r>
            <a:r>
              <a:rPr lang="en-US" dirty="0"/>
              <a:t> ne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gerekli</a:t>
            </a:r>
            <a:r>
              <a:rPr lang="en-US" dirty="0"/>
              <a:t> </a:t>
            </a:r>
            <a:r>
              <a:rPr lang="en-US" dirty="0" err="1"/>
              <a:t>olursa</a:t>
            </a:r>
            <a:r>
              <a:rPr lang="en-US" dirty="0"/>
              <a:t> </a:t>
            </a:r>
            <a:r>
              <a:rPr lang="en-US" dirty="0" err="1"/>
              <a:t>olsun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program </a:t>
            </a:r>
            <a:r>
              <a:rPr lang="en-US" dirty="0" err="1"/>
              <a:t>kullanılmak</a:t>
            </a:r>
            <a:r>
              <a:rPr lang="en-US" dirty="0"/>
              <a:t> </a:t>
            </a:r>
            <a:r>
              <a:rPr lang="en-US" dirty="0" err="1"/>
              <a:t>istenilmez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dirty="0" err="1"/>
              <a:t>Oysa</a:t>
            </a:r>
            <a:r>
              <a:rPr lang="en-US" dirty="0"/>
              <a:t> </a:t>
            </a:r>
            <a:r>
              <a:rPr lang="en-US" dirty="0" err="1"/>
              <a:t>programın</a:t>
            </a:r>
            <a:r>
              <a:rPr lang="en-US" dirty="0"/>
              <a:t> </a:t>
            </a:r>
            <a:r>
              <a:rPr lang="en-US" dirty="0" err="1"/>
              <a:t>hataları</a:t>
            </a:r>
            <a:r>
              <a:rPr lang="en-US" dirty="0"/>
              <a:t> </a:t>
            </a:r>
            <a:r>
              <a:rPr lang="en-US" dirty="0" err="1"/>
              <a:t>giderilmiş</a:t>
            </a:r>
            <a:r>
              <a:rPr lang="en-US" dirty="0"/>
              <a:t>,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verdiğinde</a:t>
            </a:r>
            <a:r>
              <a:rPr lang="en-US" dirty="0"/>
              <a:t> </a:t>
            </a:r>
            <a:r>
              <a:rPr lang="en-US" dirty="0" err="1"/>
              <a:t>hatanın</a:t>
            </a:r>
            <a:r>
              <a:rPr lang="en-US" dirty="0"/>
              <a:t> </a:t>
            </a:r>
            <a:r>
              <a:rPr lang="en-US" dirty="0" err="1"/>
              <a:t>nedeninin</a:t>
            </a:r>
            <a:r>
              <a:rPr lang="en-US" dirty="0"/>
              <a:t> ne </a:t>
            </a:r>
            <a:r>
              <a:rPr lang="en-US" dirty="0" err="1"/>
              <a:t>olduğu</a:t>
            </a:r>
            <a:r>
              <a:rPr lang="en-US" dirty="0"/>
              <a:t> </a:t>
            </a:r>
            <a:r>
              <a:rPr lang="en-US" dirty="0" err="1"/>
              <a:t>söyleniyorsa</a:t>
            </a:r>
            <a:r>
              <a:rPr lang="en-US" dirty="0"/>
              <a:t> </a:t>
            </a:r>
            <a:r>
              <a:rPr lang="en-US" dirty="0" err="1"/>
              <a:t>elbette</a:t>
            </a:r>
            <a:r>
              <a:rPr lang="en-US" dirty="0"/>
              <a:t> ki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programı</a:t>
            </a:r>
            <a:r>
              <a:rPr lang="en-US" dirty="0"/>
              <a:t> </a:t>
            </a:r>
            <a:r>
              <a:rPr lang="en-US" dirty="0" err="1"/>
              <a:t>kullanmak</a:t>
            </a:r>
            <a:r>
              <a:rPr lang="en-US" dirty="0"/>
              <a:t> </a:t>
            </a:r>
            <a:r>
              <a:rPr lang="en-US" dirty="0" err="1"/>
              <a:t>kişiye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yakın</a:t>
            </a:r>
            <a:r>
              <a:rPr lang="en-US" dirty="0"/>
              <a:t> </a:t>
            </a:r>
            <a:r>
              <a:rPr lang="en-US" dirty="0" err="1"/>
              <a:t>gelecektir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dirty="0"/>
              <a:t>O </a:t>
            </a:r>
            <a:r>
              <a:rPr lang="en-US" dirty="0" err="1"/>
              <a:t>nedenle</a:t>
            </a:r>
            <a:r>
              <a:rPr lang="en-US" dirty="0"/>
              <a:t> de </a:t>
            </a:r>
            <a:r>
              <a:rPr lang="en-US" dirty="0" err="1"/>
              <a:t>hataların</a:t>
            </a:r>
            <a:r>
              <a:rPr lang="en-US" dirty="0"/>
              <a:t> </a:t>
            </a:r>
            <a:r>
              <a:rPr lang="en-US" dirty="0" err="1"/>
              <a:t>programdan</a:t>
            </a:r>
            <a:r>
              <a:rPr lang="en-US" dirty="0"/>
              <a:t> </a:t>
            </a:r>
            <a:r>
              <a:rPr lang="en-US" dirty="0" err="1"/>
              <a:t>ayıklanması</a:t>
            </a:r>
            <a:r>
              <a:rPr lang="en-US" dirty="0"/>
              <a:t> son </a:t>
            </a:r>
            <a:r>
              <a:rPr lang="en-US" dirty="0" err="1"/>
              <a:t>derece</a:t>
            </a:r>
            <a:r>
              <a:rPr lang="en-US" dirty="0"/>
              <a:t> </a:t>
            </a:r>
            <a:r>
              <a:rPr lang="en-US" dirty="0" err="1"/>
              <a:t>önemlidir</a:t>
            </a:r>
            <a:r>
              <a:rPr lang="en-US" dirty="0"/>
              <a:t>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6306508-1BA7-45B5-A3F8-A3E19F196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188" y="1367149"/>
            <a:ext cx="4263081" cy="277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8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Kaynaklar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https://www.kodlamamerkezi.com</a:t>
            </a:r>
            <a:endParaRPr lang="tr-TR" dirty="0"/>
          </a:p>
          <a:p>
            <a:r>
              <a:rPr lang="en-US" dirty="0">
                <a:hlinkClick r:id="rId3"/>
              </a:rPr>
              <a:t>https://www.technoprogram.com</a:t>
            </a:r>
            <a:r>
              <a:rPr lang="tr-TR" dirty="0">
                <a:hlinkClick r:id="rId3"/>
              </a:rPr>
              <a:t>/</a:t>
            </a:r>
            <a:endParaRPr lang="en-US" dirty="0"/>
          </a:p>
          <a:p>
            <a:r>
              <a:rPr lang="en-US" dirty="0">
                <a:hlinkClick r:id="rId4"/>
              </a:rPr>
              <a:t>https://www.w3schools.com/</a:t>
            </a:r>
            <a:endParaRPr lang="tr-TR" dirty="0"/>
          </a:p>
          <a:p>
            <a:r>
              <a:rPr lang="tr-TR" dirty="0">
                <a:hlinkClick r:id="rId5"/>
              </a:rPr>
              <a:t>https://docs.microsoft.com/</a:t>
            </a:r>
            <a:endParaRPr lang="tr-TR" dirty="0"/>
          </a:p>
          <a:p>
            <a:r>
              <a:rPr lang="tr-TR" dirty="0">
                <a:hlinkClick r:id="rId6"/>
              </a:rPr>
              <a:t>https://stackify.com/</a:t>
            </a:r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8" descr="Kurumsal Kimlik | Burdur Mehmet Akif Ersoy Üniversitesi">
            <a:extLst>
              <a:ext uri="{FF2B5EF4-FFF2-40B4-BE49-F238E27FC236}">
                <a16:creationId xmlns:a16="http://schemas.microsoft.com/office/drawing/2014/main" id="{B9692603-E4BF-4B67-BABB-587E14DDD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8691" r="10665" b="11290"/>
          <a:stretch/>
        </p:blipFill>
        <p:spPr bwMode="auto">
          <a:xfrm>
            <a:off x="10078311" y="102395"/>
            <a:ext cx="1992144" cy="68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Resim 7">
            <a:hlinkClick r:id="rId8"/>
            <a:extLst>
              <a:ext uri="{FF2B5EF4-FFF2-40B4-BE49-F238E27FC236}">
                <a16:creationId xmlns:a16="http://schemas.microsoft.com/office/drawing/2014/main" id="{E615FC51-021C-4530-9CCB-7B39F7838C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4742" y="4953001"/>
            <a:ext cx="1778435" cy="1633526"/>
          </a:xfrm>
          <a:prstGeom prst="rect">
            <a:avLst/>
          </a:prstGeom>
        </p:spPr>
      </p:pic>
      <p:sp>
        <p:nvSpPr>
          <p:cNvPr id="10" name="Dikdörtgen 9">
            <a:extLst>
              <a:ext uri="{FF2B5EF4-FFF2-40B4-BE49-F238E27FC236}">
                <a16:creationId xmlns:a16="http://schemas.microsoft.com/office/drawing/2014/main" id="{04E655F6-73B9-4FAB-871E-DBA2FF42B388}"/>
              </a:ext>
            </a:extLst>
          </p:cNvPr>
          <p:cNvSpPr/>
          <p:nvPr/>
        </p:nvSpPr>
        <p:spPr>
          <a:xfrm>
            <a:off x="9297466" y="6375757"/>
            <a:ext cx="277298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10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http://youtube.com/bmdersleri</a:t>
            </a:r>
            <a:endParaRPr lang="tr-TR" sz="1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613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076FD396-29BE-4299-87ED-718DA102194B}"/>
              </a:ext>
            </a:extLst>
          </p:cNvPr>
          <p:cNvSpPr/>
          <p:nvPr/>
        </p:nvSpPr>
        <p:spPr>
          <a:xfrm>
            <a:off x="5947794" y="4389562"/>
            <a:ext cx="5972961" cy="223986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BA139C7-4FF9-4739-8B42-CEE441CD9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0311" y="3232513"/>
            <a:ext cx="7768206" cy="888718"/>
          </a:xfrm>
        </p:spPr>
        <p:txBody>
          <a:bodyPr>
            <a:normAutofit fontScale="90000"/>
          </a:bodyPr>
          <a:lstStyle/>
          <a:p>
            <a:r>
              <a:rPr lang="tr-T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İlginiz için teşekkürler…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F0C1E0F-E3F3-485B-B968-94C7F305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ABB297CB-A6C7-4031-8C8E-CA95B981B15B}"/>
              </a:ext>
            </a:extLst>
          </p:cNvPr>
          <p:cNvSpPr txBox="1">
            <a:spLocks/>
          </p:cNvSpPr>
          <p:nvPr/>
        </p:nvSpPr>
        <p:spPr>
          <a:xfrm>
            <a:off x="6346176" y="4529540"/>
            <a:ext cx="5499078" cy="20158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chemeClr val="tx1"/>
                </a:solidFill>
              </a:rPr>
              <a:t>Hazırlayan ve Sunan : </a:t>
            </a:r>
            <a:r>
              <a:rPr lang="tr-TR" sz="1400" b="1" dirty="0">
                <a:solidFill>
                  <a:schemeClr val="tx1"/>
                </a:solidFill>
              </a:rPr>
              <a:t>Mehmet DEMİRCİ 2011404096</a:t>
            </a:r>
            <a:r>
              <a:rPr lang="tr-TR" b="1" dirty="0">
                <a:solidFill>
                  <a:schemeClr val="tx1"/>
                </a:solidFill>
              </a:rPr>
              <a:t/>
            </a:r>
            <a:br>
              <a:rPr lang="tr-TR" b="1" dirty="0">
                <a:solidFill>
                  <a:schemeClr val="tx1"/>
                </a:solidFill>
              </a:rPr>
            </a:br>
            <a:r>
              <a:rPr lang="tr-TR" dirty="0">
                <a:solidFill>
                  <a:schemeClr val="tx1"/>
                </a:solidFill>
              </a:rPr>
              <a:t>E-posta                       : modemirci1@gmail.com</a:t>
            </a:r>
          </a:p>
          <a:p>
            <a:r>
              <a:rPr lang="tr-TR" dirty="0">
                <a:solidFill>
                  <a:schemeClr val="tx1"/>
                </a:solidFill>
              </a:rPr>
              <a:t>Tarih                            : 10/06/2021</a:t>
            </a:r>
          </a:p>
          <a:p>
            <a:r>
              <a:rPr lang="tr-TR" dirty="0">
                <a:solidFill>
                  <a:schemeClr val="tx1"/>
                </a:solidFill>
              </a:rPr>
              <a:t>Sürüm                         : </a:t>
            </a:r>
            <a:r>
              <a:rPr lang="tr-TR" dirty="0" smtClean="0">
                <a:solidFill>
                  <a:schemeClr val="tx1"/>
                </a:solidFill>
              </a:rPr>
              <a:t>v2</a:t>
            </a:r>
            <a:endParaRPr lang="tr-TR" dirty="0">
              <a:solidFill>
                <a:schemeClr val="tx1"/>
              </a:solidFill>
            </a:endParaRPr>
          </a:p>
          <a:p>
            <a:r>
              <a:rPr lang="tr-TR" dirty="0">
                <a:solidFill>
                  <a:schemeClr val="tx1"/>
                </a:solidFill>
              </a:rPr>
              <a:t>Ders Yürütücüsü        : Doç. Dr. İsmail KIRBAŞ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6" name="Picture 8" descr="Kurumsal Kimlik | Burdur Mehmet Akif Ersoy Üniversitesi">
            <a:extLst>
              <a:ext uri="{FF2B5EF4-FFF2-40B4-BE49-F238E27FC236}">
                <a16:creationId xmlns:a16="http://schemas.microsoft.com/office/drawing/2014/main" id="{E2792D4B-1016-4ED8-9CF3-B4FFBE7AB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8691" r="10665" b="11290"/>
          <a:stretch/>
        </p:blipFill>
        <p:spPr bwMode="auto">
          <a:xfrm>
            <a:off x="4842154" y="245935"/>
            <a:ext cx="1992144" cy="68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lt Başlık 2">
            <a:extLst>
              <a:ext uri="{FF2B5EF4-FFF2-40B4-BE49-F238E27FC236}">
                <a16:creationId xmlns:a16="http://schemas.microsoft.com/office/drawing/2014/main" id="{F3FB4516-AA03-4E40-A3E9-4BD1CB9AAD92}"/>
              </a:ext>
            </a:extLst>
          </p:cNvPr>
          <p:cNvSpPr txBox="1">
            <a:spLocks/>
          </p:cNvSpPr>
          <p:nvPr/>
        </p:nvSpPr>
        <p:spPr>
          <a:xfrm>
            <a:off x="3745173" y="1037409"/>
            <a:ext cx="4186106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b="1" dirty="0">
                <a:ln/>
                <a:solidFill>
                  <a:schemeClr val="accent3"/>
                </a:solidFill>
              </a:rPr>
              <a:t>Nesneye Dayalı Programlama Dersi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2" name="Resim 11">
            <a:hlinkClick r:id="rId3"/>
            <a:extLst>
              <a:ext uri="{FF2B5EF4-FFF2-40B4-BE49-F238E27FC236}">
                <a16:creationId xmlns:a16="http://schemas.microsoft.com/office/drawing/2014/main" id="{6BDD6285-D7B4-4236-9241-3C7798F7D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77" y="-28029"/>
            <a:ext cx="1778435" cy="1633526"/>
          </a:xfrm>
          <a:prstGeom prst="rect">
            <a:avLst/>
          </a:prstGeom>
        </p:spPr>
      </p:pic>
      <p:sp>
        <p:nvSpPr>
          <p:cNvPr id="13" name="Dikdörtgen 12">
            <a:extLst>
              <a:ext uri="{FF2B5EF4-FFF2-40B4-BE49-F238E27FC236}">
                <a16:creationId xmlns:a16="http://schemas.microsoft.com/office/drawing/2014/main" id="{9CA692D3-0526-46AB-B8B6-5B201CEEFBC0}"/>
              </a:ext>
            </a:extLst>
          </p:cNvPr>
          <p:cNvSpPr/>
          <p:nvPr/>
        </p:nvSpPr>
        <p:spPr>
          <a:xfrm>
            <a:off x="490929" y="1405544"/>
            <a:ext cx="277298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http://youtube.com/bmdersleri</a:t>
            </a:r>
            <a:endParaRPr lang="tr-T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2" descr="Object Oriented Programming: A curated set of resources">
            <a:extLst>
              <a:ext uri="{FF2B5EF4-FFF2-40B4-BE49-F238E27FC236}">
                <a16:creationId xmlns:a16="http://schemas.microsoft.com/office/drawing/2014/main" id="{A7580241-F7E6-4A4F-B885-D5520F181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0"/>
          <a:stretch/>
        </p:blipFill>
        <p:spPr bwMode="auto">
          <a:xfrm>
            <a:off x="9306374" y="212981"/>
            <a:ext cx="2559953" cy="18224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75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İçindekiler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20" y="1640678"/>
            <a:ext cx="5917366" cy="4429540"/>
          </a:xfrm>
        </p:spPr>
        <p:txBody>
          <a:bodyPr>
            <a:normAutofit fontScale="92500" lnSpcReduction="10000"/>
          </a:bodyPr>
          <a:lstStyle/>
          <a:p>
            <a:r>
              <a:rPr lang="tr-TR" dirty="0" err="1"/>
              <a:t>Try-Catch</a:t>
            </a:r>
            <a:r>
              <a:rPr lang="tr-TR" dirty="0"/>
              <a:t> kavramı nedir 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tr-TR" dirty="0"/>
          </a:p>
          <a:p>
            <a:r>
              <a:rPr lang="tr-TR" dirty="0" err="1"/>
              <a:t>Try-Catch</a:t>
            </a:r>
            <a:r>
              <a:rPr lang="tr-TR" dirty="0"/>
              <a:t>  blokları ile hata yakalama durumları</a:t>
            </a:r>
          </a:p>
          <a:p>
            <a:r>
              <a:rPr lang="tr-TR" dirty="0" err="1"/>
              <a:t>Try-Catch</a:t>
            </a:r>
            <a:r>
              <a:rPr lang="tr-TR" dirty="0"/>
              <a:t>  bloklarının çalışma şekilleri</a:t>
            </a:r>
          </a:p>
          <a:p>
            <a:r>
              <a:rPr lang="tr-TR" dirty="0"/>
              <a:t>Uygulama Örneği-1</a:t>
            </a:r>
          </a:p>
          <a:p>
            <a:r>
              <a:rPr lang="tr-TR" sz="1800" dirty="0" err="1"/>
              <a:t>Try-Catch</a:t>
            </a:r>
            <a:r>
              <a:rPr lang="tr-TR" sz="1800" dirty="0"/>
              <a:t> bloklarında hata uyarıları</a:t>
            </a:r>
          </a:p>
          <a:p>
            <a:r>
              <a:rPr lang="tr-TR" sz="1800" dirty="0" err="1"/>
              <a:t>Catch</a:t>
            </a:r>
            <a:r>
              <a:rPr lang="tr-TR" sz="1800" dirty="0"/>
              <a:t> Bloğunda Genel Hata Mesajı</a:t>
            </a:r>
            <a:endParaRPr lang="tr-TR" dirty="0"/>
          </a:p>
          <a:p>
            <a:r>
              <a:rPr lang="tr-TR" dirty="0"/>
              <a:t>Birden fazla </a:t>
            </a:r>
            <a:r>
              <a:rPr lang="tr-TR" dirty="0" err="1"/>
              <a:t>Catch</a:t>
            </a:r>
            <a:r>
              <a:rPr lang="tr-TR" dirty="0"/>
              <a:t> bloğu oluşturma durumu</a:t>
            </a:r>
          </a:p>
          <a:p>
            <a:r>
              <a:rPr lang="tr-TR" dirty="0"/>
              <a:t>Hata özelleştirme bloğu </a:t>
            </a:r>
          </a:p>
          <a:p>
            <a:r>
              <a:rPr lang="tr-TR" sz="1800" dirty="0" err="1"/>
              <a:t>Try-Catch-Finaly</a:t>
            </a:r>
            <a:r>
              <a:rPr lang="tr-TR" sz="1800" dirty="0"/>
              <a:t> dikkat edilmesi gerekenler</a:t>
            </a:r>
          </a:p>
          <a:p>
            <a:r>
              <a:rPr lang="tr-TR" dirty="0"/>
              <a:t>Uygulama Örneği -2</a:t>
            </a:r>
          </a:p>
          <a:p>
            <a:r>
              <a:rPr lang="tr-TR" dirty="0"/>
              <a:t>Sonuç </a:t>
            </a:r>
          </a:p>
          <a:p>
            <a:r>
              <a:rPr lang="tr-TR" dirty="0"/>
              <a:t>Kaynaklar</a:t>
            </a:r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8" descr="Kurumsal Kimlik | Burdur Mehmet Akif Ersoy Üniversitesi">
            <a:extLst>
              <a:ext uri="{FF2B5EF4-FFF2-40B4-BE49-F238E27FC236}">
                <a16:creationId xmlns:a16="http://schemas.microsoft.com/office/drawing/2014/main" id="{9E6DEBDC-868E-48C5-8316-305D8ACCA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8691" r="10665" b="11290"/>
          <a:stretch/>
        </p:blipFill>
        <p:spPr bwMode="auto">
          <a:xfrm>
            <a:off x="10078311" y="102395"/>
            <a:ext cx="1992144" cy="68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hlinkClick r:id="rId3"/>
            <a:extLst>
              <a:ext uri="{FF2B5EF4-FFF2-40B4-BE49-F238E27FC236}">
                <a16:creationId xmlns:a16="http://schemas.microsoft.com/office/drawing/2014/main" id="{5E0CEE4C-9B47-48D3-9C95-A5768F300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222" y="5153978"/>
            <a:ext cx="1778435" cy="1633526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119B20A2-A534-4B18-BCEA-DDD3194F8470}"/>
              </a:ext>
            </a:extLst>
          </p:cNvPr>
          <p:cNvSpPr/>
          <p:nvPr/>
        </p:nvSpPr>
        <p:spPr>
          <a:xfrm>
            <a:off x="9572776" y="6543161"/>
            <a:ext cx="277298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http://youtube.com/bmdersleri</a:t>
            </a:r>
            <a:endParaRPr lang="tr-TR" sz="1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15821D39-B708-4721-9BDB-BA1FA1680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458" y="1541614"/>
            <a:ext cx="5144076" cy="361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2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84560"/>
          </a:xfrm>
        </p:spPr>
        <p:txBody>
          <a:bodyPr>
            <a:normAutofit fontScale="90000"/>
          </a:bodyPr>
          <a:lstStyle/>
          <a:p>
            <a:r>
              <a:rPr lang="tr-TR" dirty="0" err="1"/>
              <a:t>Try-Catch</a:t>
            </a:r>
            <a:r>
              <a:rPr lang="tr-TR" dirty="0"/>
              <a:t> kavramı nedir </a:t>
            </a:r>
            <a:r>
              <a:rPr lang="tr-TR" dirty="0">
                <a:latin typeface="Arial Narrow" panose="020B0606020202030204" pitchFamily="34" charset="0"/>
              </a:rPr>
              <a:t>?</a:t>
            </a:r>
            <a:r>
              <a:rPr lang="tr-TR" dirty="0"/>
              <a:t/>
            </a:r>
            <a:br>
              <a:rPr lang="tr-TR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95" y="1694873"/>
            <a:ext cx="7281910" cy="4903635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Try-Catch; </a:t>
            </a:r>
            <a:r>
              <a:rPr lang="en-US" dirty="0" err="1"/>
              <a:t>yazmış</a:t>
            </a:r>
            <a:r>
              <a:rPr lang="en-US" dirty="0"/>
              <a:t> </a:t>
            </a:r>
            <a:r>
              <a:rPr lang="en-US" dirty="0" err="1"/>
              <a:t>olduğumuz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bloklarında</a:t>
            </a:r>
            <a:r>
              <a:rPr lang="en-US" dirty="0"/>
              <a:t> </a:t>
            </a:r>
            <a:r>
              <a:rPr lang="en-US" dirty="0" err="1"/>
              <a:t>hataların</a:t>
            </a:r>
            <a:r>
              <a:rPr lang="en-US" dirty="0"/>
              <a:t> </a:t>
            </a:r>
            <a:r>
              <a:rPr lang="en-US" dirty="0" err="1"/>
              <a:t>önüne</a:t>
            </a:r>
            <a:r>
              <a:rPr lang="en-US" dirty="0"/>
              <a:t> </a:t>
            </a:r>
            <a:r>
              <a:rPr lang="en-US" dirty="0" err="1"/>
              <a:t>geçen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yapıdır</a:t>
            </a:r>
            <a:r>
              <a:rPr lang="en-US" dirty="0"/>
              <a:t>. </a:t>
            </a:r>
            <a:r>
              <a:rPr lang="en-US" dirty="0" err="1"/>
              <a:t>Aslında</a:t>
            </a:r>
            <a:r>
              <a:rPr lang="en-US" dirty="0"/>
              <a:t> </a:t>
            </a:r>
            <a:r>
              <a:rPr lang="en-US" dirty="0" err="1"/>
              <a:t>hataların</a:t>
            </a:r>
            <a:r>
              <a:rPr lang="en-US" dirty="0"/>
              <a:t> tam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önüne</a:t>
            </a:r>
            <a:r>
              <a:rPr lang="en-US" dirty="0"/>
              <a:t> </a:t>
            </a:r>
            <a:r>
              <a:rPr lang="en-US" dirty="0" err="1"/>
              <a:t>geçmekten</a:t>
            </a:r>
            <a:r>
              <a:rPr lang="en-US" dirty="0"/>
              <a:t> </a:t>
            </a:r>
            <a:r>
              <a:rPr lang="en-US" dirty="0" err="1"/>
              <a:t>kasıt</a:t>
            </a:r>
            <a:r>
              <a:rPr lang="en-US" dirty="0"/>
              <a:t> </a:t>
            </a:r>
            <a:r>
              <a:rPr lang="en-US" dirty="0" err="1"/>
              <a:t>hatanın</a:t>
            </a:r>
            <a:r>
              <a:rPr lang="en-US" dirty="0"/>
              <a:t> </a:t>
            </a:r>
            <a:r>
              <a:rPr lang="en-US" dirty="0" err="1"/>
              <a:t>önlenmesi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,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programın</a:t>
            </a:r>
            <a:r>
              <a:rPr lang="en-US" dirty="0"/>
              <a:t> son </a:t>
            </a:r>
            <a:r>
              <a:rPr lang="en-US" dirty="0" err="1"/>
              <a:t>kullanıcıya</a:t>
            </a:r>
            <a:r>
              <a:rPr lang="en-US" dirty="0"/>
              <a:t>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vererek</a:t>
            </a:r>
            <a:r>
              <a:rPr lang="en-US" dirty="0"/>
              <a:t> </a:t>
            </a:r>
            <a:r>
              <a:rPr lang="en-US" dirty="0" err="1"/>
              <a:t>sonlanmasının</a:t>
            </a:r>
            <a:r>
              <a:rPr lang="en-US" dirty="0"/>
              <a:t> </a:t>
            </a:r>
            <a:r>
              <a:rPr lang="en-US" dirty="0" err="1"/>
              <a:t>önüne</a:t>
            </a:r>
            <a:r>
              <a:rPr lang="en-US" dirty="0"/>
              <a:t> </a:t>
            </a:r>
            <a:r>
              <a:rPr lang="en-US" dirty="0" err="1"/>
              <a:t>geçmeyi</a:t>
            </a:r>
            <a:r>
              <a:rPr lang="en-US" dirty="0"/>
              <a:t> </a:t>
            </a:r>
            <a:r>
              <a:rPr lang="en-US" dirty="0" err="1"/>
              <a:t>sağlayan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yapıdır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Şöyle</a:t>
            </a:r>
            <a:r>
              <a:rPr lang="en-US" dirty="0"/>
              <a:t> </a:t>
            </a:r>
            <a:r>
              <a:rPr lang="en-US" dirty="0" err="1"/>
              <a:t>örnekleyelim</a:t>
            </a:r>
            <a:r>
              <a:rPr lang="en-US" dirty="0"/>
              <a:t>. </a:t>
            </a:r>
            <a:r>
              <a:rPr lang="en-US" dirty="0" err="1"/>
              <a:t>Diyelim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tr-TR" dirty="0"/>
              <a:t>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tane</a:t>
            </a:r>
            <a:r>
              <a:rPr lang="en-US" dirty="0"/>
              <a:t> </a:t>
            </a:r>
            <a:r>
              <a:rPr lang="tr-TR" dirty="0"/>
              <a:t>sayımız </a:t>
            </a:r>
            <a:r>
              <a:rPr lang="en-US" dirty="0"/>
              <a:t>var. </a:t>
            </a:r>
            <a:r>
              <a:rPr lang="en-US" dirty="0" err="1"/>
              <a:t>İki</a:t>
            </a:r>
            <a:r>
              <a:rPr lang="en-US" dirty="0"/>
              <a:t> </a:t>
            </a:r>
            <a:r>
              <a:rPr lang="en-US" dirty="0" err="1"/>
              <a:t>sayının</a:t>
            </a:r>
            <a:r>
              <a:rPr lang="en-US" dirty="0"/>
              <a:t> </a:t>
            </a:r>
            <a:r>
              <a:rPr lang="tr-TR" dirty="0"/>
              <a:t>bölme işlemini </a:t>
            </a:r>
            <a:r>
              <a:rPr lang="en-US" dirty="0"/>
              <a:t> </a:t>
            </a:r>
            <a:r>
              <a:rPr lang="en-US" dirty="0" err="1"/>
              <a:t>yapan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bloğu</a:t>
            </a:r>
            <a:r>
              <a:rPr lang="tr-TR" dirty="0"/>
              <a:t>m</a:t>
            </a:r>
            <a:r>
              <a:rPr lang="en-US" dirty="0" err="1"/>
              <a:t>uz</a:t>
            </a:r>
            <a:r>
              <a:rPr lang="en-US" dirty="0"/>
              <a:t> var. </a:t>
            </a:r>
            <a:r>
              <a:rPr lang="en-US" dirty="0" err="1"/>
              <a:t>Kullanıcıdan</a:t>
            </a:r>
            <a:r>
              <a:rPr lang="en-US" dirty="0"/>
              <a:t> </a:t>
            </a:r>
            <a:r>
              <a:rPr lang="en-US" dirty="0" err="1"/>
              <a:t>sayı</a:t>
            </a:r>
            <a:r>
              <a:rPr lang="en-US" dirty="0"/>
              <a:t> </a:t>
            </a:r>
            <a:r>
              <a:rPr lang="en-US" dirty="0" err="1"/>
              <a:t>girmesini</a:t>
            </a:r>
            <a:r>
              <a:rPr lang="en-US" dirty="0"/>
              <a:t> </a:t>
            </a:r>
            <a:r>
              <a:rPr lang="en-US" dirty="0" err="1"/>
              <a:t>istiyoruz</a:t>
            </a:r>
            <a:r>
              <a:rPr lang="en-US" dirty="0"/>
              <a:t>, </a:t>
            </a:r>
            <a:r>
              <a:rPr lang="en-US" dirty="0" err="1"/>
              <a:t>gelen</a:t>
            </a:r>
            <a:r>
              <a:rPr lang="en-US" dirty="0"/>
              <a:t> </a:t>
            </a:r>
            <a:r>
              <a:rPr lang="en-US" dirty="0" err="1"/>
              <a:t>sayıyı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convert </a:t>
            </a:r>
            <a:r>
              <a:rPr lang="en-US" dirty="0" err="1"/>
              <a:t>ediyoruz</a:t>
            </a:r>
            <a:r>
              <a:rPr lang="en-US" dirty="0"/>
              <a:t>. </a:t>
            </a:r>
            <a:r>
              <a:rPr lang="en-US" dirty="0" err="1"/>
              <a:t>İşlemi</a:t>
            </a:r>
            <a:r>
              <a:rPr lang="en-US" dirty="0"/>
              <a:t> </a:t>
            </a:r>
            <a:r>
              <a:rPr lang="en-US" dirty="0" err="1"/>
              <a:t>yapı</a:t>
            </a:r>
            <a:r>
              <a:rPr lang="tr-TR" dirty="0"/>
              <a:t>yor</a:t>
            </a:r>
            <a:r>
              <a:rPr lang="en-US" dirty="0" err="1"/>
              <a:t>uz</a:t>
            </a:r>
            <a:r>
              <a:rPr lang="en-US" dirty="0"/>
              <a:t>. </a:t>
            </a:r>
          </a:p>
          <a:p>
            <a:pPr algn="just"/>
            <a:r>
              <a:rPr lang="en-US" dirty="0" err="1"/>
              <a:t>Peki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herhangi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harf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kelime</a:t>
            </a:r>
            <a:r>
              <a:rPr lang="en-US" dirty="0"/>
              <a:t> </a:t>
            </a:r>
            <a:r>
              <a:rPr lang="en-US" dirty="0" err="1"/>
              <a:t>girerse</a:t>
            </a:r>
            <a:r>
              <a:rPr lang="en-US" dirty="0"/>
              <a:t> ne </a:t>
            </a:r>
            <a:r>
              <a:rPr lang="en-US" dirty="0" err="1"/>
              <a:t>olacak</a:t>
            </a:r>
            <a:r>
              <a:rPr lang="en-US" dirty="0"/>
              <a:t> </a:t>
            </a:r>
            <a:r>
              <a:rPr lang="tr-TR" dirty="0"/>
              <a:t>v</a:t>
            </a:r>
            <a:r>
              <a:rPr lang="en-US" dirty="0" err="1"/>
              <a:t>eya</a:t>
            </a:r>
            <a:r>
              <a:rPr lang="en-US" dirty="0"/>
              <a:t> </a:t>
            </a:r>
            <a:r>
              <a:rPr lang="en-US" dirty="0" err="1"/>
              <a:t>boş</a:t>
            </a:r>
            <a:r>
              <a:rPr lang="en-US" dirty="0"/>
              <a:t> </a:t>
            </a:r>
            <a:r>
              <a:rPr lang="en-US" dirty="0" err="1"/>
              <a:t>geçerse</a:t>
            </a:r>
            <a:r>
              <a:rPr lang="en-US" dirty="0"/>
              <a:t> </a:t>
            </a:r>
          </a:p>
          <a:p>
            <a:pPr algn="just"/>
            <a:r>
              <a:rPr lang="en-US" dirty="0" err="1"/>
              <a:t>İşte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noktada</a:t>
            </a:r>
            <a:r>
              <a:rPr lang="en-US" dirty="0"/>
              <a:t> </a:t>
            </a:r>
            <a:r>
              <a:rPr lang="en-US" dirty="0" err="1"/>
              <a:t>programın</a:t>
            </a:r>
            <a:r>
              <a:rPr lang="en-US" dirty="0"/>
              <a:t>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verip</a:t>
            </a:r>
            <a:r>
              <a:rPr lang="en-US" dirty="0"/>
              <a:t>, </a:t>
            </a:r>
            <a:r>
              <a:rPr lang="tr-TR" dirty="0"/>
              <a:t>çalışmamasından</a:t>
            </a:r>
            <a:r>
              <a:rPr lang="en-US" dirty="0"/>
              <a:t> </a:t>
            </a:r>
            <a:r>
              <a:rPr lang="en-US" dirty="0" err="1"/>
              <a:t>ziyade</a:t>
            </a:r>
            <a:r>
              <a:rPr lang="en-US" dirty="0"/>
              <a:t> </a:t>
            </a:r>
            <a:r>
              <a:rPr lang="en-US" dirty="0" err="1"/>
              <a:t>geriye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mesajı</a:t>
            </a:r>
            <a:r>
              <a:rPr lang="en-US" dirty="0"/>
              <a:t> </a:t>
            </a:r>
            <a:r>
              <a:rPr lang="en-US" dirty="0" err="1"/>
              <a:t>verme</a:t>
            </a:r>
            <a:r>
              <a:rPr lang="en-US" dirty="0"/>
              <a:t> </a:t>
            </a:r>
            <a:r>
              <a:rPr lang="en-US" dirty="0" err="1"/>
              <a:t>işlemini</a:t>
            </a:r>
            <a:r>
              <a:rPr lang="en-US" dirty="0"/>
              <a:t> </a:t>
            </a:r>
            <a:r>
              <a:rPr lang="en-US" dirty="0" err="1"/>
              <a:t>yapan</a:t>
            </a:r>
            <a:r>
              <a:rPr lang="en-US" dirty="0"/>
              <a:t>,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sonlanmasını</a:t>
            </a:r>
            <a:r>
              <a:rPr lang="en-US" dirty="0"/>
              <a:t> </a:t>
            </a:r>
            <a:r>
              <a:rPr lang="en-US" dirty="0" err="1"/>
              <a:t>istiyorsanız</a:t>
            </a:r>
            <a:r>
              <a:rPr lang="en-US" dirty="0"/>
              <a:t> </a:t>
            </a:r>
            <a:r>
              <a:rPr lang="en-US" dirty="0" err="1"/>
              <a:t>ona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işlem</a:t>
            </a:r>
            <a:r>
              <a:rPr lang="en-US" dirty="0"/>
              <a:t> </a:t>
            </a:r>
            <a:r>
              <a:rPr lang="en-US" dirty="0" err="1"/>
              <a:t>yapan</a:t>
            </a:r>
            <a:r>
              <a:rPr lang="en-US" dirty="0"/>
              <a:t> </a:t>
            </a:r>
            <a:r>
              <a:rPr lang="en-US" dirty="0" err="1"/>
              <a:t>yapıdır</a:t>
            </a:r>
            <a:r>
              <a:rPr lang="en-US" dirty="0"/>
              <a:t> try-catch.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B67C5A3-94F9-491C-9FF9-102269C7D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330" y="1734127"/>
            <a:ext cx="4026178" cy="349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5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147" y="173795"/>
            <a:ext cx="8911687" cy="1280890"/>
          </a:xfrm>
        </p:spPr>
        <p:txBody>
          <a:bodyPr>
            <a:normAutofit/>
          </a:bodyPr>
          <a:lstStyle/>
          <a:p>
            <a:r>
              <a:rPr lang="tr-TR" sz="3200" dirty="0" err="1"/>
              <a:t>Try-Catch</a:t>
            </a:r>
            <a:r>
              <a:rPr lang="tr-TR" sz="3200" dirty="0"/>
              <a:t> blokları ile hata yakalama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361" y="1251089"/>
            <a:ext cx="6779859" cy="2091413"/>
          </a:xfrm>
        </p:spPr>
        <p:txBody>
          <a:bodyPr>
            <a:normAutofit/>
          </a:bodyPr>
          <a:lstStyle/>
          <a:p>
            <a:pPr algn="just"/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programlama</a:t>
            </a:r>
            <a:r>
              <a:rPr lang="en-US" dirty="0"/>
              <a:t> </a:t>
            </a:r>
            <a:r>
              <a:rPr lang="en-US" dirty="0" err="1"/>
              <a:t>dillerinde</a:t>
            </a:r>
            <a:r>
              <a:rPr lang="en-US" dirty="0"/>
              <a:t> </a:t>
            </a:r>
            <a:r>
              <a:rPr lang="en-US" dirty="0" err="1"/>
              <a:t>olduğu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C# </a:t>
            </a:r>
            <a:r>
              <a:rPr lang="en-US" dirty="0" err="1"/>
              <a:t>dilinde</a:t>
            </a:r>
            <a:r>
              <a:rPr lang="en-US" dirty="0"/>
              <a:t> de </a:t>
            </a:r>
            <a:r>
              <a:rPr lang="en-US" dirty="0" err="1"/>
              <a:t>programın</a:t>
            </a:r>
            <a:r>
              <a:rPr lang="en-US" dirty="0"/>
              <a:t> </a:t>
            </a:r>
            <a:r>
              <a:rPr lang="en-US" dirty="0" err="1"/>
              <a:t>çalışma</a:t>
            </a:r>
            <a:r>
              <a:rPr lang="en-US" dirty="0"/>
              <a:t> </a:t>
            </a:r>
            <a:r>
              <a:rPr lang="en-US" dirty="0" err="1"/>
              <a:t>zamanında</a:t>
            </a:r>
            <a:r>
              <a:rPr lang="en-US" dirty="0"/>
              <a:t> </a:t>
            </a:r>
            <a:r>
              <a:rPr lang="en-US" dirty="0" err="1"/>
              <a:t>meydana</a:t>
            </a:r>
            <a:r>
              <a:rPr lang="en-US" dirty="0"/>
              <a:t> </a:t>
            </a:r>
            <a:r>
              <a:rPr lang="en-US" dirty="0" err="1"/>
              <a:t>gelecek</a:t>
            </a:r>
            <a:r>
              <a:rPr lang="en-US" dirty="0"/>
              <a:t> </a:t>
            </a:r>
            <a:r>
              <a:rPr lang="en-US" dirty="0" err="1"/>
              <a:t>hataları</a:t>
            </a:r>
            <a:r>
              <a:rPr lang="en-US" dirty="0"/>
              <a:t> </a:t>
            </a:r>
            <a:r>
              <a:rPr lang="en-US" dirty="0" err="1"/>
              <a:t>engellemeye</a:t>
            </a:r>
            <a:r>
              <a:rPr lang="en-US" dirty="0"/>
              <a:t> </a:t>
            </a:r>
            <a:r>
              <a:rPr lang="en-US" dirty="0" err="1"/>
              <a:t>yarayan</a:t>
            </a:r>
            <a:r>
              <a:rPr lang="en-US" dirty="0"/>
              <a:t> </a:t>
            </a:r>
            <a:r>
              <a:rPr lang="en-US" dirty="0" err="1"/>
              <a:t>yöntemler</a:t>
            </a:r>
            <a:r>
              <a:rPr lang="en-US" dirty="0"/>
              <a:t> </a:t>
            </a:r>
            <a:r>
              <a:rPr lang="en-US" dirty="0" err="1"/>
              <a:t>bulunmaktadır</a:t>
            </a:r>
            <a:r>
              <a:rPr lang="en-US" dirty="0"/>
              <a:t>. Try-catch-finally </a:t>
            </a:r>
            <a:r>
              <a:rPr lang="en-US" dirty="0" err="1"/>
              <a:t>blokları</a:t>
            </a:r>
            <a:r>
              <a:rPr lang="en-US" dirty="0"/>
              <a:t> </a:t>
            </a:r>
            <a:r>
              <a:rPr lang="en-US" dirty="0" err="1"/>
              <a:t>C#’da</a:t>
            </a:r>
            <a:r>
              <a:rPr lang="en-US" dirty="0"/>
              <a:t> </a:t>
            </a:r>
            <a:r>
              <a:rPr lang="en-US" dirty="0" err="1"/>
              <a:t>hataları</a:t>
            </a:r>
            <a:r>
              <a:rPr lang="en-US" dirty="0"/>
              <a:t>  </a:t>
            </a:r>
            <a:r>
              <a:rPr lang="en-US" dirty="0" err="1"/>
              <a:t>yakalamak</a:t>
            </a:r>
            <a:r>
              <a:rPr lang="en-US" dirty="0"/>
              <a:t> 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</a:t>
            </a:r>
            <a:r>
              <a:rPr lang="en-US" dirty="0" err="1"/>
              <a:t>kullanılan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bloğudur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1C545F4-E594-42C6-AFBE-CDBC48A96EA4}"/>
              </a:ext>
            </a:extLst>
          </p:cNvPr>
          <p:cNvSpPr txBox="1"/>
          <p:nvPr/>
        </p:nvSpPr>
        <p:spPr>
          <a:xfrm>
            <a:off x="741361" y="3021588"/>
            <a:ext cx="58182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err="1"/>
              <a:t>Try</a:t>
            </a:r>
            <a:r>
              <a:rPr lang="tr-TR" dirty="0"/>
              <a:t>{</a:t>
            </a:r>
          </a:p>
          <a:p>
            <a:pPr algn="just"/>
            <a:r>
              <a:rPr lang="tr-TR" dirty="0"/>
              <a:t>//Hata oluşabilecek kodlar</a:t>
            </a:r>
          </a:p>
          <a:p>
            <a:r>
              <a:rPr lang="tr-TR" dirty="0"/>
              <a:t>}</a:t>
            </a:r>
          </a:p>
          <a:p>
            <a:r>
              <a:rPr lang="tr-TR" dirty="0" err="1"/>
              <a:t>Catch</a:t>
            </a:r>
            <a:r>
              <a:rPr lang="tr-TR" dirty="0"/>
              <a:t>{</a:t>
            </a:r>
          </a:p>
          <a:p>
            <a:r>
              <a:rPr lang="tr-TR" dirty="0"/>
              <a:t>//Hata oluştuğunda çalışacak kodlar</a:t>
            </a:r>
          </a:p>
          <a:p>
            <a:r>
              <a:rPr lang="tr-TR" dirty="0"/>
              <a:t>}</a:t>
            </a:r>
          </a:p>
          <a:p>
            <a:r>
              <a:rPr lang="tr-TR" dirty="0" err="1"/>
              <a:t>Finally</a:t>
            </a:r>
            <a:r>
              <a:rPr lang="tr-TR" dirty="0"/>
              <a:t>{</a:t>
            </a:r>
          </a:p>
          <a:p>
            <a:r>
              <a:rPr lang="tr-TR" dirty="0"/>
              <a:t>//Her halükarda çalıştırılacak kodlar</a:t>
            </a:r>
          </a:p>
          <a:p>
            <a:r>
              <a:rPr lang="tr-TR" dirty="0"/>
              <a:t>}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2EF8710-AB78-4953-9F19-C1F6E726A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822" y="1300770"/>
            <a:ext cx="3941805" cy="258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8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308834"/>
            <a:ext cx="8911687" cy="759847"/>
          </a:xfrm>
        </p:spPr>
        <p:txBody>
          <a:bodyPr>
            <a:normAutofit/>
          </a:bodyPr>
          <a:lstStyle/>
          <a:p>
            <a:r>
              <a:rPr lang="tr-TR" sz="3200" dirty="0" err="1"/>
              <a:t>Try-Catch</a:t>
            </a:r>
            <a:r>
              <a:rPr lang="tr-TR" sz="3200" dirty="0"/>
              <a:t> bloklarının çalışma şekli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1389005"/>
            <a:ext cx="6404581" cy="5133975"/>
          </a:xfrm>
        </p:spPr>
        <p:txBody>
          <a:bodyPr>
            <a:normAutofit/>
          </a:bodyPr>
          <a:lstStyle/>
          <a:p>
            <a:pPr algn="just"/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oluşma</a:t>
            </a:r>
            <a:r>
              <a:rPr lang="en-US" dirty="0"/>
              <a:t> </a:t>
            </a:r>
            <a:r>
              <a:rPr lang="en-US" dirty="0" err="1"/>
              <a:t>ihtimali</a:t>
            </a:r>
            <a:r>
              <a:rPr lang="en-US" dirty="0"/>
              <a:t> </a:t>
            </a:r>
            <a:r>
              <a:rPr lang="en-US" dirty="0" err="1"/>
              <a:t>bulunan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satırları</a:t>
            </a:r>
            <a:r>
              <a:rPr lang="en-US" dirty="0"/>
              <a:t> try </a:t>
            </a:r>
            <a:r>
              <a:rPr lang="en-US" dirty="0" err="1"/>
              <a:t>bloğunun</a:t>
            </a:r>
            <a:r>
              <a:rPr lang="en-US" dirty="0"/>
              <a:t> </a:t>
            </a:r>
            <a:r>
              <a:rPr lang="en-US" dirty="0" err="1"/>
              <a:t>içine</a:t>
            </a:r>
            <a:r>
              <a:rPr lang="en-US" dirty="0"/>
              <a:t> </a:t>
            </a:r>
            <a:r>
              <a:rPr lang="en-US" dirty="0" err="1"/>
              <a:t>yazılır</a:t>
            </a:r>
            <a:r>
              <a:rPr lang="en-US" dirty="0"/>
              <a:t>. Try </a:t>
            </a:r>
            <a:r>
              <a:rPr lang="en-US" dirty="0" err="1"/>
              <a:t>bloğu</a:t>
            </a:r>
            <a:r>
              <a:rPr lang="en-US" dirty="0"/>
              <a:t> </a:t>
            </a:r>
            <a:r>
              <a:rPr lang="en-US" dirty="0" err="1"/>
              <a:t>içerisinde</a:t>
            </a:r>
            <a:r>
              <a:rPr lang="en-US" dirty="0"/>
              <a:t> </a:t>
            </a:r>
            <a:r>
              <a:rPr lang="en-US" dirty="0" err="1"/>
              <a:t>herhangi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meydana</a:t>
            </a:r>
            <a:r>
              <a:rPr lang="en-US" dirty="0"/>
              <a:t> </a:t>
            </a:r>
            <a:r>
              <a:rPr lang="en-US" dirty="0" err="1"/>
              <a:t>gelirse</a:t>
            </a:r>
            <a:r>
              <a:rPr lang="en-US" dirty="0"/>
              <a:t> try </a:t>
            </a:r>
            <a:r>
              <a:rPr lang="en-US" dirty="0" err="1"/>
              <a:t>bloğundaki</a:t>
            </a:r>
            <a:r>
              <a:rPr lang="en-US" dirty="0"/>
              <a:t>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kodlar</a:t>
            </a:r>
            <a:r>
              <a:rPr lang="en-US" dirty="0"/>
              <a:t> </a:t>
            </a:r>
            <a:r>
              <a:rPr lang="en-US" dirty="0" err="1"/>
              <a:t>çalıştırılmadan</a:t>
            </a:r>
            <a:r>
              <a:rPr lang="en-US" dirty="0"/>
              <a:t> catch </a:t>
            </a:r>
            <a:r>
              <a:rPr lang="en-US" dirty="0" err="1"/>
              <a:t>bloğu</a:t>
            </a:r>
            <a:r>
              <a:rPr lang="en-US" dirty="0"/>
              <a:t> </a:t>
            </a:r>
            <a:r>
              <a:rPr lang="en-US" dirty="0" err="1"/>
              <a:t>içerisine</a:t>
            </a:r>
            <a:r>
              <a:rPr lang="en-US" dirty="0"/>
              <a:t> </a:t>
            </a:r>
            <a:r>
              <a:rPr lang="en-US" dirty="0" err="1"/>
              <a:t>atlanarak</a:t>
            </a:r>
            <a:r>
              <a:rPr lang="en-US" dirty="0"/>
              <a:t> </a:t>
            </a:r>
            <a:r>
              <a:rPr lang="en-US" dirty="0" err="1"/>
              <a:t>buradaki</a:t>
            </a:r>
            <a:r>
              <a:rPr lang="en-US" dirty="0"/>
              <a:t> </a:t>
            </a:r>
            <a:r>
              <a:rPr lang="en-US" dirty="0" err="1"/>
              <a:t>kodlar</a:t>
            </a:r>
            <a:r>
              <a:rPr lang="en-US" dirty="0"/>
              <a:t> </a:t>
            </a:r>
            <a:r>
              <a:rPr lang="en-US" dirty="0" err="1"/>
              <a:t>çalıştırılır</a:t>
            </a:r>
            <a:r>
              <a:rPr lang="en-US" dirty="0"/>
              <a:t>. </a:t>
            </a:r>
            <a:r>
              <a:rPr lang="en-US" dirty="0" err="1"/>
              <a:t>Eğer</a:t>
            </a:r>
            <a:r>
              <a:rPr lang="en-US" dirty="0"/>
              <a:t> </a:t>
            </a:r>
            <a:r>
              <a:rPr lang="en-US" dirty="0" err="1"/>
              <a:t>programda</a:t>
            </a:r>
            <a:r>
              <a:rPr lang="en-US" dirty="0"/>
              <a:t>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meydana</a:t>
            </a:r>
            <a:r>
              <a:rPr lang="en-US" dirty="0"/>
              <a:t> </a:t>
            </a:r>
            <a:r>
              <a:rPr lang="en-US" dirty="0" err="1"/>
              <a:t>gelmezse</a:t>
            </a:r>
            <a:r>
              <a:rPr lang="en-US" dirty="0"/>
              <a:t> catch </a:t>
            </a:r>
            <a:r>
              <a:rPr lang="en-US" dirty="0" err="1"/>
              <a:t>bloğu</a:t>
            </a:r>
            <a:r>
              <a:rPr lang="en-US" dirty="0"/>
              <a:t> </a:t>
            </a:r>
            <a:r>
              <a:rPr lang="en-US" dirty="0" err="1"/>
              <a:t>içerisinde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kodlar</a:t>
            </a:r>
            <a:r>
              <a:rPr lang="en-US" dirty="0"/>
              <a:t> </a:t>
            </a:r>
            <a:r>
              <a:rPr lang="en-US" dirty="0" err="1"/>
              <a:t>çalıştırılmaz</a:t>
            </a:r>
            <a:r>
              <a:rPr lang="en-US" dirty="0"/>
              <a:t>. Try </a:t>
            </a:r>
            <a:r>
              <a:rPr lang="en-US" dirty="0" err="1"/>
              <a:t>ve</a:t>
            </a:r>
            <a:r>
              <a:rPr lang="en-US" dirty="0"/>
              <a:t> catch </a:t>
            </a:r>
            <a:r>
              <a:rPr lang="en-US" dirty="0" err="1"/>
              <a:t>komutları</a:t>
            </a:r>
            <a:r>
              <a:rPr lang="en-US" dirty="0"/>
              <a:t> </a:t>
            </a:r>
            <a:r>
              <a:rPr lang="en-US" dirty="0" err="1"/>
              <a:t>mutlaka</a:t>
            </a:r>
            <a:r>
              <a:rPr lang="en-US" dirty="0"/>
              <a:t> </a:t>
            </a:r>
            <a:r>
              <a:rPr lang="en-US" dirty="0" err="1"/>
              <a:t>birlikte</a:t>
            </a:r>
            <a:r>
              <a:rPr lang="en-US" dirty="0"/>
              <a:t> </a:t>
            </a:r>
            <a:r>
              <a:rPr lang="en-US" dirty="0" err="1"/>
              <a:t>kullanılması</a:t>
            </a:r>
            <a:r>
              <a:rPr lang="en-US" dirty="0"/>
              <a:t> </a:t>
            </a:r>
            <a:r>
              <a:rPr lang="en-US" dirty="0" err="1"/>
              <a:t>gereken</a:t>
            </a:r>
            <a:r>
              <a:rPr lang="en-US" dirty="0"/>
              <a:t> </a:t>
            </a:r>
            <a:r>
              <a:rPr lang="en-US" dirty="0" err="1"/>
              <a:t>bloklardır</a:t>
            </a:r>
            <a:r>
              <a:rPr lang="en-US" dirty="0"/>
              <a:t>. Finally </a:t>
            </a:r>
            <a:r>
              <a:rPr lang="en-US" dirty="0" err="1"/>
              <a:t>bloğunun</a:t>
            </a:r>
            <a:r>
              <a:rPr lang="en-US" dirty="0"/>
              <a:t> </a:t>
            </a:r>
            <a:r>
              <a:rPr lang="en-US" dirty="0" err="1"/>
              <a:t>kullanımı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yazılımcının</a:t>
            </a:r>
            <a:r>
              <a:rPr lang="en-US" dirty="0"/>
              <a:t> </a:t>
            </a:r>
            <a:r>
              <a:rPr lang="en-US" dirty="0" err="1"/>
              <a:t>isteğine</a:t>
            </a:r>
            <a:r>
              <a:rPr lang="en-US" dirty="0"/>
              <a:t> </a:t>
            </a:r>
            <a:r>
              <a:rPr lang="en-US" dirty="0" err="1"/>
              <a:t>bağlıdır</a:t>
            </a:r>
            <a:r>
              <a:rPr lang="en-US" dirty="0"/>
              <a:t>. Finally </a:t>
            </a:r>
            <a:r>
              <a:rPr lang="en-US" dirty="0" err="1"/>
              <a:t>bloğunda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kodlar</a:t>
            </a:r>
            <a:r>
              <a:rPr lang="en-US" dirty="0"/>
              <a:t> try </a:t>
            </a:r>
            <a:r>
              <a:rPr lang="en-US" dirty="0" err="1"/>
              <a:t>ve</a:t>
            </a:r>
            <a:r>
              <a:rPr lang="en-US" dirty="0"/>
              <a:t> catch </a:t>
            </a:r>
            <a:r>
              <a:rPr lang="en-US" dirty="0" err="1"/>
              <a:t>bloklarından</a:t>
            </a:r>
            <a:r>
              <a:rPr lang="en-US" dirty="0"/>
              <a:t> </a:t>
            </a:r>
            <a:r>
              <a:rPr lang="en-US" dirty="0" err="1"/>
              <a:t>bağımsız</a:t>
            </a:r>
            <a:r>
              <a:rPr lang="en-US" dirty="0"/>
              <a:t> her </a:t>
            </a:r>
            <a:r>
              <a:rPr lang="en-US" dirty="0" err="1"/>
              <a:t>halükarda</a:t>
            </a:r>
            <a:r>
              <a:rPr lang="en-US" dirty="0"/>
              <a:t> </a:t>
            </a:r>
            <a:r>
              <a:rPr lang="en-US" dirty="0" err="1"/>
              <a:t>çalıştırılacak</a:t>
            </a:r>
            <a:r>
              <a:rPr lang="en-US" dirty="0"/>
              <a:t> </a:t>
            </a:r>
            <a:r>
              <a:rPr lang="en-US" dirty="0" err="1"/>
              <a:t>kodları</a:t>
            </a:r>
            <a:r>
              <a:rPr lang="en-US" dirty="0"/>
              <a:t> </a:t>
            </a:r>
            <a:r>
              <a:rPr lang="en-US" dirty="0" err="1"/>
              <a:t>içerir</a:t>
            </a:r>
            <a:r>
              <a:rPr lang="en-US" dirty="0"/>
              <a:t>.</a:t>
            </a:r>
            <a:endParaRPr lang="tr-TR" dirty="0"/>
          </a:p>
          <a:p>
            <a:pPr algn="just"/>
            <a:r>
              <a:rPr lang="en-US" dirty="0" err="1"/>
              <a:t>Konunun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iyi</a:t>
            </a:r>
            <a:r>
              <a:rPr lang="en-US" dirty="0"/>
              <a:t> </a:t>
            </a:r>
            <a:r>
              <a:rPr lang="en-US" dirty="0" err="1"/>
              <a:t>anlaşılması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tr-TR" dirty="0"/>
              <a:t> </a:t>
            </a:r>
            <a:r>
              <a:rPr lang="en-US" dirty="0" err="1"/>
              <a:t>örnek</a:t>
            </a:r>
            <a:r>
              <a:rPr lang="en-US" dirty="0"/>
              <a:t> </a:t>
            </a:r>
            <a:r>
              <a:rPr lang="en-US" dirty="0" err="1"/>
              <a:t>üzerinden</a:t>
            </a:r>
            <a:r>
              <a:rPr lang="en-US" dirty="0"/>
              <a:t> </a:t>
            </a:r>
            <a:r>
              <a:rPr lang="en-US" dirty="0" err="1"/>
              <a:t>devam</a:t>
            </a:r>
            <a:r>
              <a:rPr lang="en-US" dirty="0"/>
              <a:t> </a:t>
            </a:r>
            <a:r>
              <a:rPr lang="en-US" dirty="0" err="1"/>
              <a:t>edelim</a:t>
            </a:r>
            <a:r>
              <a:rPr lang="en-US" dirty="0"/>
              <a:t>. Bir form </a:t>
            </a:r>
            <a:r>
              <a:rPr lang="en-US" dirty="0" err="1"/>
              <a:t>uygulaması</a:t>
            </a:r>
            <a:r>
              <a:rPr lang="en-US" dirty="0"/>
              <a:t> </a:t>
            </a:r>
            <a:r>
              <a:rPr lang="en-US" dirty="0" err="1"/>
              <a:t>açarak</a:t>
            </a:r>
            <a:r>
              <a:rPr lang="en-US" dirty="0"/>
              <a:t>,</a:t>
            </a:r>
            <a:r>
              <a:rPr lang="tr-TR" dirty="0"/>
              <a:t>bölme işlemi yapan bir basit </a:t>
            </a:r>
            <a:r>
              <a:rPr lang="en-US" dirty="0"/>
              <a:t> </a:t>
            </a:r>
            <a:r>
              <a:rPr lang="en-US" dirty="0" err="1"/>
              <a:t>uygulama</a:t>
            </a:r>
            <a:r>
              <a:rPr lang="en-US" dirty="0"/>
              <a:t> </a:t>
            </a:r>
            <a:r>
              <a:rPr lang="en-US" dirty="0" err="1"/>
              <a:t>yapalım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96EF2333-EA58-4024-98E4-577AB8338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915" y="1389005"/>
            <a:ext cx="3569942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3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522" y="139146"/>
            <a:ext cx="8911687" cy="648636"/>
          </a:xfrm>
        </p:spPr>
        <p:txBody>
          <a:bodyPr>
            <a:normAutofit/>
          </a:bodyPr>
          <a:lstStyle/>
          <a:p>
            <a:r>
              <a:rPr lang="tr-TR" sz="2400" dirty="0"/>
              <a:t>Uygulama örneği-1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1591001"/>
            <a:ext cx="5090770" cy="4959303"/>
          </a:xfrm>
        </p:spPr>
        <p:txBody>
          <a:bodyPr>
            <a:normAutofit/>
          </a:bodyPr>
          <a:lstStyle/>
          <a:p>
            <a:pPr algn="just"/>
            <a:r>
              <a:rPr lang="tr-TR" dirty="0"/>
              <a:t>Diyelim ki iki sayımız var ve bunların bölme işlemini  yapalım.</a:t>
            </a:r>
          </a:p>
          <a:p>
            <a:pPr algn="just"/>
            <a:r>
              <a:rPr lang="tr-TR" dirty="0"/>
              <a:t>Bu örnekte değişkinleri tanımlayıp </a:t>
            </a:r>
            <a:r>
              <a:rPr lang="tr-TR" dirty="0" err="1"/>
              <a:t>try</a:t>
            </a:r>
            <a:r>
              <a:rPr lang="tr-TR" dirty="0"/>
              <a:t> ve </a:t>
            </a:r>
            <a:r>
              <a:rPr lang="tr-TR" dirty="0" err="1"/>
              <a:t>catch</a:t>
            </a:r>
            <a:r>
              <a:rPr lang="tr-TR" dirty="0"/>
              <a:t> bloklarını oluşturduk. </a:t>
            </a:r>
            <a:r>
              <a:rPr lang="tr-TR" dirty="0" err="1"/>
              <a:t>Kulanıcıdan</a:t>
            </a:r>
            <a:r>
              <a:rPr lang="tr-TR" dirty="0"/>
              <a:t> bu iki sayıyı girmesini </a:t>
            </a:r>
            <a:r>
              <a:rPr lang="tr-TR" dirty="0" err="1"/>
              <a:t>istiycez</a:t>
            </a:r>
            <a:r>
              <a:rPr lang="tr-TR" dirty="0"/>
              <a:t>.</a:t>
            </a:r>
          </a:p>
          <a:p>
            <a:pPr algn="just"/>
            <a:r>
              <a:rPr lang="tr-TR" dirty="0"/>
              <a:t>Sonucu yazdırdığımızda </a:t>
            </a:r>
            <a:r>
              <a:rPr lang="tr-TR" dirty="0" err="1"/>
              <a:t>catch</a:t>
            </a:r>
            <a:r>
              <a:rPr lang="tr-TR" dirty="0"/>
              <a:t> bloğunda genel hata uyarısı çalışacağından hata oluştu mesajı verecektir.</a:t>
            </a:r>
          </a:p>
          <a:p>
            <a:pPr algn="just"/>
            <a:r>
              <a:rPr lang="tr-TR" dirty="0"/>
              <a:t>Hata yoksa </a:t>
            </a:r>
            <a:r>
              <a:rPr lang="tr-TR" dirty="0" err="1"/>
              <a:t>try</a:t>
            </a:r>
            <a:r>
              <a:rPr lang="tr-TR" dirty="0"/>
              <a:t> bloğunu  çalıştırıp gerekli işlemi yapacaktır.</a:t>
            </a:r>
          </a:p>
          <a:p>
            <a:pPr algn="just"/>
            <a:r>
              <a:rPr lang="tr-TR" dirty="0"/>
              <a:t>İşlem sonucu ve hata durumları için programı çalıştırıp bakacak olursak;</a:t>
            </a:r>
          </a:p>
          <a:p>
            <a:pPr algn="just"/>
            <a:endParaRPr lang="en-US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2046A34B-9E70-4ECC-9B75-C116CBED2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581" y="1591002"/>
            <a:ext cx="5609709" cy="495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4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8ECEDFF-B0C3-42C1-A601-94EC329FB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6" y="1364390"/>
            <a:ext cx="4627134" cy="3071685"/>
          </a:xfrm>
        </p:spPr>
        <p:txBody>
          <a:bodyPr>
            <a:normAutofit/>
          </a:bodyPr>
          <a:lstStyle/>
          <a:p>
            <a:pPr algn="just"/>
            <a:r>
              <a:rPr lang="tr-TR" dirty="0" err="1"/>
              <a:t>Try</a:t>
            </a:r>
            <a:r>
              <a:rPr lang="tr-TR" dirty="0"/>
              <a:t> bloğunda ki komutun çalışmasıyla böyle bir durum oluşacaktır.</a:t>
            </a:r>
          </a:p>
          <a:p>
            <a:pPr algn="just"/>
            <a:r>
              <a:rPr lang="tr-TR" dirty="0"/>
              <a:t>Görüldüğü gibi iki sayı isteniyor. </a:t>
            </a:r>
            <a:r>
              <a:rPr lang="tr-TR" dirty="0" err="1"/>
              <a:t>Try</a:t>
            </a:r>
            <a:r>
              <a:rPr lang="tr-TR" dirty="0"/>
              <a:t> bloğuna girilen sayıların hata olmadığını, istenilen değerlerin girildiği ve </a:t>
            </a:r>
            <a:r>
              <a:rPr lang="tr-TR" dirty="0" err="1"/>
              <a:t>try</a:t>
            </a:r>
            <a:r>
              <a:rPr lang="tr-TR" dirty="0"/>
              <a:t> bloğundaki kodların çalışarak işlemi yaptığı görülmektedir.</a:t>
            </a:r>
          </a:p>
          <a:p>
            <a:pPr algn="just"/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5AABB20-45E1-4751-9EF2-D8544B0A8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Başlık 1">
            <a:extLst>
              <a:ext uri="{FF2B5EF4-FFF2-40B4-BE49-F238E27FC236}">
                <a16:creationId xmlns:a16="http://schemas.microsoft.com/office/drawing/2014/main" id="{97C28989-09D7-49CB-A1E2-272C264F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636501"/>
          </a:xfrm>
        </p:spPr>
        <p:txBody>
          <a:bodyPr>
            <a:normAutofit/>
          </a:bodyPr>
          <a:lstStyle/>
          <a:p>
            <a:r>
              <a:rPr lang="tr-TR" sz="2400" dirty="0"/>
              <a:t>Uygulama örneği-1 devam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8F2E7A8-CEE5-48EE-A9FF-73DF8EB9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375" y="1364389"/>
            <a:ext cx="5753100" cy="530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8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8ECEDFF-B0C3-42C1-A601-94EC329FB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6" y="1364390"/>
            <a:ext cx="4627134" cy="5234118"/>
          </a:xfrm>
        </p:spPr>
        <p:txBody>
          <a:bodyPr>
            <a:normAutofit/>
          </a:bodyPr>
          <a:lstStyle/>
          <a:p>
            <a:pPr algn="just"/>
            <a:r>
              <a:rPr lang="tr-TR" dirty="0" err="1"/>
              <a:t>Catch</a:t>
            </a:r>
            <a:r>
              <a:rPr lang="tr-TR" dirty="0"/>
              <a:t> bloğunda ki komutun çalışmasıyla böyle bir durum oluşacaktır.</a:t>
            </a:r>
          </a:p>
          <a:p>
            <a:pPr algn="just"/>
            <a:r>
              <a:rPr lang="tr-TR" dirty="0"/>
              <a:t>Burada hata yakalama bloğunda genel hata bloğu kullanıldığından sadece yazmasını istediğimiz ‘Hata oluştu’ uyarısı gelecektir.</a:t>
            </a:r>
          </a:p>
          <a:p>
            <a:pPr algn="just"/>
            <a:r>
              <a:rPr lang="tr-TR" dirty="0"/>
              <a:t>Görüldüğü gibi iki sayı isteniyor bu girilen sayılardan birisi sıfır olunca hata veriyor.</a:t>
            </a:r>
          </a:p>
          <a:p>
            <a:pPr algn="just"/>
            <a:r>
              <a:rPr lang="tr-TR" dirty="0"/>
              <a:t>Burada programın kendi hata mesajını da almak isteyebilirsiniz fakat biz kullanıcıya kendi istediği mesajı yazdırmasını istedik.</a:t>
            </a:r>
          </a:p>
          <a:p>
            <a:pPr algn="just"/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5AABB20-45E1-4751-9EF2-D8544B0A8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Başlık 1">
            <a:extLst>
              <a:ext uri="{FF2B5EF4-FFF2-40B4-BE49-F238E27FC236}">
                <a16:creationId xmlns:a16="http://schemas.microsoft.com/office/drawing/2014/main" id="{97C28989-09D7-49CB-A1E2-272C264F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636501"/>
          </a:xfrm>
        </p:spPr>
        <p:txBody>
          <a:bodyPr>
            <a:normAutofit/>
          </a:bodyPr>
          <a:lstStyle/>
          <a:p>
            <a:r>
              <a:rPr lang="tr-TR" sz="2400" dirty="0"/>
              <a:t>Uygulama örneği-1 devam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09A1A4D-9AAA-4BAF-A03B-5DA4BE579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473" y="1364390"/>
            <a:ext cx="5727743" cy="523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6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8ECEDFF-B0C3-42C1-A601-94EC329FB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6" y="1364391"/>
            <a:ext cx="4627134" cy="2463400"/>
          </a:xfrm>
        </p:spPr>
        <p:txBody>
          <a:bodyPr>
            <a:normAutofit fontScale="92500"/>
          </a:bodyPr>
          <a:lstStyle/>
          <a:p>
            <a:pPr algn="just"/>
            <a:r>
              <a:rPr lang="tr-TR" dirty="0"/>
              <a:t>Burada </a:t>
            </a:r>
            <a:r>
              <a:rPr lang="tr-TR" dirty="0" err="1"/>
              <a:t>catch</a:t>
            </a:r>
            <a:r>
              <a:rPr lang="tr-TR" dirty="0"/>
              <a:t> bloğunda en  çok </a:t>
            </a:r>
            <a:r>
              <a:rPr lang="tr-TR" dirty="0" err="1"/>
              <a:t>kulanılan</a:t>
            </a:r>
            <a:r>
              <a:rPr lang="tr-TR" dirty="0"/>
              <a:t> </a:t>
            </a:r>
            <a:r>
              <a:rPr lang="tr-TR" dirty="0" err="1"/>
              <a:t>exception</a:t>
            </a:r>
            <a:r>
              <a:rPr lang="tr-TR" dirty="0"/>
              <a:t> (hata) uyarısı </a:t>
            </a:r>
          </a:p>
          <a:p>
            <a:r>
              <a:rPr lang="tr-TR" dirty="0"/>
              <a:t>‘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string</a:t>
            </a:r>
            <a:r>
              <a:rPr lang="tr-TR" dirty="0"/>
              <a:t> ‘</a:t>
            </a:r>
          </a:p>
          <a:p>
            <a:r>
              <a:rPr lang="tr-TR" dirty="0"/>
              <a:t>‘Message ‘</a:t>
            </a:r>
          </a:p>
          <a:p>
            <a:endParaRPr lang="tr-TR" dirty="0"/>
          </a:p>
          <a:p>
            <a:pPr algn="just"/>
            <a:r>
              <a:rPr lang="tr-TR" dirty="0"/>
              <a:t>Aynı zaman da anahtar simgelerinin olduğu tüm hata türlerini kullanabiliriz.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5AABB20-45E1-4751-9EF2-D8544B0A8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Başlık 1">
            <a:extLst>
              <a:ext uri="{FF2B5EF4-FFF2-40B4-BE49-F238E27FC236}">
                <a16:creationId xmlns:a16="http://schemas.microsoft.com/office/drawing/2014/main" id="{97C28989-09D7-49CB-A1E2-272C264F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636501"/>
          </a:xfrm>
        </p:spPr>
        <p:txBody>
          <a:bodyPr>
            <a:normAutofit/>
          </a:bodyPr>
          <a:lstStyle/>
          <a:p>
            <a:r>
              <a:rPr lang="tr-TR" sz="2400" dirty="0" err="1"/>
              <a:t>Try-Catch</a:t>
            </a:r>
            <a:r>
              <a:rPr lang="tr-TR" sz="2400" dirty="0"/>
              <a:t> bloklarında hata uyarıları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BA3DDF84-7598-40E9-869B-07FF13E64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043" y="1260389"/>
            <a:ext cx="603056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uman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1123</TotalTime>
  <Words>1064</Words>
  <Application>Microsoft Office PowerPoint</Application>
  <PresentationFormat>Geniş ekran</PresentationFormat>
  <Paragraphs>143</Paragraphs>
  <Slides>18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4" baseType="lpstr">
      <vt:lpstr>Arial</vt:lpstr>
      <vt:lpstr>Arial Narrow</vt:lpstr>
      <vt:lpstr>Calibri</vt:lpstr>
      <vt:lpstr>Century Gothic</vt:lpstr>
      <vt:lpstr>Wingdings 3</vt:lpstr>
      <vt:lpstr>Duman</vt:lpstr>
      <vt:lpstr>C# TRY-CATCH KULLANIMI</vt:lpstr>
      <vt:lpstr>İçindekiler</vt:lpstr>
      <vt:lpstr>Try-Catch kavramı nedir ?  </vt:lpstr>
      <vt:lpstr>Try-Catch blokları ile hata yakalama </vt:lpstr>
      <vt:lpstr>Try-Catch bloklarının çalışma şekli</vt:lpstr>
      <vt:lpstr>Uygulama örneği-1</vt:lpstr>
      <vt:lpstr>Uygulama örneği-1 devam</vt:lpstr>
      <vt:lpstr>Uygulama örneği-1 devam</vt:lpstr>
      <vt:lpstr>Try-Catch bloklarında hata uyarıları</vt:lpstr>
      <vt:lpstr>Catch Bloğunda Genel Hata Mesajı</vt:lpstr>
      <vt:lpstr>Birden fazla Catch bloğu oluşturmak</vt:lpstr>
      <vt:lpstr>Birden fazla Catch bloğu oluşturmak</vt:lpstr>
      <vt:lpstr>Hata özelleştirme bloğu</vt:lpstr>
      <vt:lpstr>Try-Catch-Finaly dikkat edilmesi gerekenler</vt:lpstr>
      <vt:lpstr>Uygulama Örneği -2</vt:lpstr>
      <vt:lpstr>Sonuç</vt:lpstr>
      <vt:lpstr>Kaynaklar</vt:lpstr>
      <vt:lpstr>İlginiz için teşekkürler…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Soyutlama Nedir?</dc:title>
  <dc:creator>İsmail KIRBAŞ</dc:creator>
  <cp:lastModifiedBy>client346</cp:lastModifiedBy>
  <cp:revision>81</cp:revision>
  <dcterms:created xsi:type="dcterms:W3CDTF">2020-04-15T07:57:29Z</dcterms:created>
  <dcterms:modified xsi:type="dcterms:W3CDTF">2021-06-16T12:37:54Z</dcterms:modified>
</cp:coreProperties>
</file>